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672" y="-8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B75A436-20AC-40FE-BF05-DE573E43675D}" type="datetimeFigureOut">
              <a:rPr lang="en-US"/>
              <a:pPr>
                <a:defRPr/>
              </a:pPr>
              <a:t>6/8/2010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323121-184E-4281-8A65-896B65CE2A0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4E98238-D2EF-483B-B3D7-F64F098CBA2B}" type="datetimeFigureOut">
              <a:rPr lang="en-US"/>
              <a:pPr>
                <a:defRPr/>
              </a:pPr>
              <a:t>6/8/2010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689360-73BF-4BA8-89DD-AD7C5831FB8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AB0617-AFF7-4547-BF03-40ECC3DB0D14}" type="datetimeFigureOut">
              <a:rPr lang="en-US"/>
              <a:pPr>
                <a:defRPr/>
              </a:pPr>
              <a:t>6/8/2010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9FEEE4-5EEA-4289-BBDA-F5E009C379C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A9FDEE7-51D3-4347-BD25-41C22228F52F}" type="datetimeFigureOut">
              <a:rPr lang="en-US"/>
              <a:pPr>
                <a:defRPr/>
              </a:pPr>
              <a:t>6/8/2010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70040D-2BB9-4563-8430-53ADE4A8DDB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E00D44E-D6C5-4231-8DA9-A3128CAB6B29}" type="datetimeFigureOut">
              <a:rPr lang="en-US"/>
              <a:pPr>
                <a:defRPr/>
              </a:pPr>
              <a:t>6/8/2010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8F07CD-5765-4A1F-91CE-62477D570FC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782EBA0B-4549-44EE-A6D5-9C67897AFCC3}" type="datetimeFigureOut">
              <a:rPr lang="en-US"/>
              <a:pPr>
                <a:defRPr/>
              </a:pPr>
              <a:t>6/8/2010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75A943C-1ED4-41FE-A12C-C830FB993D7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BEDEF7A6-9532-4B79-B943-FCC12E856AC2}" type="datetimeFigureOut">
              <a:rPr lang="en-US"/>
              <a:pPr>
                <a:defRPr/>
              </a:pPr>
              <a:t>6/8/2010</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ED8EB1ED-2BFE-4865-A25D-BD9E8AA84F2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B4D1F26F-3607-45DF-BBFF-A1B5E8920B01}" type="datetimeFigureOut">
              <a:rPr lang="en-US"/>
              <a:pPr>
                <a:defRPr/>
              </a:pPr>
              <a:t>6/8/2010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051DFAB5-5173-4F1E-83E2-C83E627A010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877B459E-B718-4785-AF0B-8189BD64D9FC}" type="datetimeFigureOut">
              <a:rPr lang="en-US"/>
              <a:pPr>
                <a:defRPr/>
              </a:pPr>
              <a:t>6/8/2010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F3C48A8A-4BC6-4D69-8E5D-F361DC1FA43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06F69E07-C70E-470C-A97C-0FF362CBE598}" type="datetimeFigureOut">
              <a:rPr lang="en-US"/>
              <a:pPr>
                <a:defRPr/>
              </a:pPr>
              <a:t>6/8/2010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EF17065-455D-4449-B679-57CE600D971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E9D9CCB7-EDD6-415A-BAB2-00238B294FE5}" type="datetimeFigureOut">
              <a:rPr lang="en-US"/>
              <a:pPr>
                <a:defRPr/>
              </a:pPr>
              <a:t>6/8/2010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925CCA5-F8ED-45F0-95BB-B3D668D44A1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r="100000" b="100000"/>
          </a:path>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C6462A7-9F83-4F0F-A158-2DC16F23DDAF}" type="datetimeFigureOut">
              <a:rPr lang="en-US"/>
              <a:pPr>
                <a:defRPr/>
              </a:pPr>
              <a:t>6/8/2010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148426F-F972-40BE-B585-D2F4452D85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768" decel="100000"/>
                                        <p:tgtEl>
                                          <p:spTgt spid="1026"/>
                                        </p:tgtEl>
                                      </p:cBhvr>
                                    </p:animEffect>
                                    <p:animScale>
                                      <p:cBhvr>
                                        <p:cTn id="8" dur="768" decel="100000"/>
                                        <p:tgtEl>
                                          <p:spTgt spid="1026"/>
                                        </p:tgtEl>
                                      </p:cBhvr>
                                      <p:from x="10000" y="10000"/>
                                      <p:to x="200000" y="450000"/>
                                    </p:animScale>
                                    <p:animScale>
                                      <p:cBhvr>
                                        <p:cTn id="9" dur="1230" accel="100000" fill="hold">
                                          <p:stCondLst>
                                            <p:cond delay="768"/>
                                          </p:stCondLst>
                                        </p:cTn>
                                        <p:tgtEl>
                                          <p:spTgt spid="1026"/>
                                        </p:tgtEl>
                                      </p:cBhvr>
                                      <p:from x="200000" y="450000"/>
                                      <p:to x="100000" y="100000"/>
                                    </p:animScale>
                                    <p:set>
                                      <p:cBhvr>
                                        <p:cTn id="10" dur="768" fill="hold"/>
                                        <p:tgtEl>
                                          <p:spTgt spid="1026"/>
                                        </p:tgtEl>
                                        <p:attrNameLst>
                                          <p:attrName>ppt_x</p:attrName>
                                        </p:attrNameLst>
                                      </p:cBhvr>
                                      <p:to>
                                        <p:strVal val="(0.5)"/>
                                      </p:to>
                                    </p:set>
                                    <p:anim from="(0.5)" to="(#ppt_x)" calcmode="lin" valueType="num">
                                      <p:cBhvr>
                                        <p:cTn id="11" dur="1230" accel="100000" fill="hold">
                                          <p:stCondLst>
                                            <p:cond delay="768"/>
                                          </p:stCondLst>
                                        </p:cTn>
                                        <p:tgtEl>
                                          <p:spTgt spid="1026"/>
                                        </p:tgtEl>
                                        <p:attrNameLst>
                                          <p:attrName>ppt_x</p:attrName>
                                        </p:attrNameLst>
                                      </p:cBhvr>
                                    </p:anim>
                                    <p:set>
                                      <p:cBhvr>
                                        <p:cTn id="12" dur="768" fill="hold"/>
                                        <p:tgtEl>
                                          <p:spTgt spid="1026"/>
                                        </p:tgtEl>
                                        <p:attrNameLst>
                                          <p:attrName>ppt_y</p:attrName>
                                        </p:attrNameLst>
                                      </p:cBhvr>
                                      <p:to>
                                        <p:strVal val="(#ppt_y+0.4)"/>
                                      </p:to>
                                    </p:set>
                                    <p:anim from="(#ppt_y+0.4)" to="(#ppt_y)" calcmode="lin" valueType="num">
                                      <p:cBhvr>
                                        <p:cTn id="13" dur="1230" accel="100000" fill="hold">
                                          <p:stCondLst>
                                            <p:cond delay="768"/>
                                          </p:stCondLst>
                                        </p:cTn>
                                        <p:tgtEl>
                                          <p:spTgt spid="102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027">
                                            <p:txEl>
                                              <p:pRg st="0" end="0"/>
                                            </p:txEl>
                                          </p:spTgt>
                                        </p:tgtEl>
                                        <p:attrNameLst>
                                          <p:attrName>style.visibility</p:attrName>
                                        </p:attrNameLst>
                                      </p:cBhvr>
                                      <p:to>
                                        <p:strVal val="visible"/>
                                      </p:to>
                                    </p:set>
                                    <p:anim calcmode="lin" valueType="num">
                                      <p:cBhvr>
                                        <p:cTn id="18" dur="500" fill="hold"/>
                                        <p:tgtEl>
                                          <p:spTgt spid="102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02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027">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027">
                                            <p:txEl>
                                              <p:pRg st="1" end="1"/>
                                            </p:txEl>
                                          </p:spTgt>
                                        </p:tgtEl>
                                        <p:attrNameLst>
                                          <p:attrName>style.visibility</p:attrName>
                                        </p:attrNameLst>
                                      </p:cBhvr>
                                      <p:to>
                                        <p:strVal val="visible"/>
                                      </p:to>
                                    </p:set>
                                    <p:anim calcmode="lin" valueType="num">
                                      <p:cBhvr>
                                        <p:cTn id="23" dur="500" fill="hold"/>
                                        <p:tgtEl>
                                          <p:spTgt spid="102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027">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027">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027">
                                            <p:txEl>
                                              <p:pRg st="2" end="2"/>
                                            </p:txEl>
                                          </p:spTgt>
                                        </p:tgtEl>
                                        <p:attrNameLst>
                                          <p:attrName>style.visibility</p:attrName>
                                        </p:attrNameLst>
                                      </p:cBhvr>
                                      <p:to>
                                        <p:strVal val="visible"/>
                                      </p:to>
                                    </p:set>
                                    <p:anim calcmode="lin" valueType="num">
                                      <p:cBhvr>
                                        <p:cTn id="28" dur="500" fill="hold"/>
                                        <p:tgtEl>
                                          <p:spTgt spid="1027">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027">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027">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1027">
                                            <p:txEl>
                                              <p:pRg st="3" end="3"/>
                                            </p:txEl>
                                          </p:spTgt>
                                        </p:tgtEl>
                                        <p:attrNameLst>
                                          <p:attrName>style.visibility</p:attrName>
                                        </p:attrNameLst>
                                      </p:cBhvr>
                                      <p:to>
                                        <p:strVal val="visible"/>
                                      </p:to>
                                    </p:set>
                                    <p:anim calcmode="lin" valueType="num">
                                      <p:cBhvr>
                                        <p:cTn id="33" dur="500" fill="hold"/>
                                        <p:tgtEl>
                                          <p:spTgt spid="102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027">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027">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027">
                                            <p:txEl>
                                              <p:pRg st="4" end="4"/>
                                            </p:txEl>
                                          </p:spTgt>
                                        </p:tgtEl>
                                        <p:attrNameLst>
                                          <p:attrName>style.visibility</p:attrName>
                                        </p:attrNameLst>
                                      </p:cBhvr>
                                      <p:to>
                                        <p:strVal val="visible"/>
                                      </p:to>
                                    </p:set>
                                    <p:anim calcmode="lin" valueType="num">
                                      <p:cBhvr>
                                        <p:cTn id="38" dur="500" fill="hold"/>
                                        <p:tgtEl>
                                          <p:spTgt spid="1027">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027">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53"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Lst>
      </p:bldP>
    </p:bld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shadeToTitle="1">
        <a:blipFill dpi="0" rotWithShape="1">
          <a:blip r:embed="rId2">
            <a:lum/>
          </a:blip>
          <a:srcRect/>
          <a:stretch>
            <a:fillRect t="-51000" b="-5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239000" cy="914400"/>
          </a:xfrm>
        </p:spPr>
        <p:txBody>
          <a:bodyPr rtlCol="0">
            <a:normAutofit fontScale="90000"/>
          </a:bodyPr>
          <a:lstStyle/>
          <a:p>
            <a:pPr algn="ctr" fontAlgn="auto">
              <a:spcAft>
                <a:spcPts val="0"/>
              </a:spcAft>
              <a:defRPr/>
            </a:pPr>
            <a:r>
              <a:rPr lang="en-US" dirty="0" smtClean="0"/>
              <a:t> La </a:t>
            </a:r>
            <a:r>
              <a:rPr lang="en-US" dirty="0" err="1" smtClean="0"/>
              <a:t>Tiganci</a:t>
            </a:r>
            <a:r>
              <a:rPr lang="en-US" dirty="0" smtClean="0"/>
              <a:t> </a:t>
            </a:r>
            <a:br>
              <a:rPr lang="en-US" dirty="0" smtClean="0"/>
            </a:br>
            <a:r>
              <a:rPr lang="en-US" dirty="0" smtClean="0"/>
              <a:t>                          de </a:t>
            </a:r>
            <a:r>
              <a:rPr lang="en-US" dirty="0" err="1" smtClean="0"/>
              <a:t>Mircea</a:t>
            </a:r>
            <a:r>
              <a:rPr lang="en-US" dirty="0" smtClean="0"/>
              <a:t> </a:t>
            </a:r>
            <a:r>
              <a:rPr lang="en-US" dirty="0" err="1" smtClean="0"/>
              <a:t>Eliade</a:t>
            </a:r>
            <a:endParaRPr lang="en-US" dirty="0"/>
          </a:p>
        </p:txBody>
      </p:sp>
      <p:sp>
        <p:nvSpPr>
          <p:cNvPr id="4" name="Text Placeholder 3"/>
          <p:cNvSpPr>
            <a:spLocks noGrp="1"/>
          </p:cNvSpPr>
          <p:nvPr>
            <p:ph type="body" idx="1"/>
          </p:nvPr>
        </p:nvSpPr>
        <p:spPr>
          <a:xfrm>
            <a:off x="5715000" y="6096000"/>
            <a:ext cx="3429000" cy="762000"/>
          </a:xfrm>
        </p:spPr>
        <p:txBody>
          <a:bodyPr rtlCol="0">
            <a:normAutofit/>
          </a:bodyPr>
          <a:lstStyle/>
          <a:p>
            <a:pPr fontAlgn="auto">
              <a:spcAft>
                <a:spcPts val="0"/>
              </a:spcAft>
              <a:buFont typeface="Arial" pitchFamily="34" charset="0"/>
              <a:buNone/>
              <a:defRPr/>
            </a:pPr>
            <a:r>
              <a:rPr lang="en-US" dirty="0" err="1" smtClean="0"/>
              <a:t>Donea</a:t>
            </a:r>
            <a:r>
              <a:rPr lang="en-US" dirty="0" smtClean="0"/>
              <a:t> </a:t>
            </a:r>
            <a:r>
              <a:rPr lang="en-US" dirty="0" err="1" smtClean="0"/>
              <a:t>Dumitru</a:t>
            </a:r>
            <a:r>
              <a:rPr lang="en-US" dirty="0" smtClean="0"/>
              <a:t> Marius - </a:t>
            </a:r>
            <a:r>
              <a:rPr lang="en-US" dirty="0" err="1" smtClean="0"/>
              <a:t>Dumy</a:t>
            </a:r>
            <a:endParaRPr lang="en-US"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ounded Rectangle 8"/>
          <p:cNvSpPr/>
          <p:nvPr/>
        </p:nvSpPr>
        <p:spPr>
          <a:xfrm>
            <a:off x="0" y="0"/>
            <a:ext cx="3657600" cy="2743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err="1"/>
              <a:t>Publicata</a:t>
            </a:r>
            <a:r>
              <a:rPr lang="en-US" dirty="0"/>
              <a:t> in 1969, in </a:t>
            </a:r>
            <a:r>
              <a:rPr lang="en-US" dirty="0" err="1"/>
              <a:t>volumul</a:t>
            </a:r>
            <a:r>
              <a:rPr lang="en-US" dirty="0"/>
              <a:t>: </a:t>
            </a:r>
            <a:r>
              <a:rPr lang="en-US" i="1" dirty="0"/>
              <a:t>„La </a:t>
            </a:r>
            <a:r>
              <a:rPr lang="en-US" i="1" dirty="0" err="1"/>
              <a:t>tiganci</a:t>
            </a:r>
            <a:r>
              <a:rPr lang="en-US" i="1" dirty="0"/>
              <a:t> </a:t>
            </a:r>
            <a:r>
              <a:rPr lang="en-US" i="1" dirty="0" err="1"/>
              <a:t>si</a:t>
            </a:r>
            <a:r>
              <a:rPr lang="en-US" i="1" dirty="0"/>
              <a:t> </a:t>
            </a:r>
            <a:r>
              <a:rPr lang="en-US" i="1" u="sng" dirty="0" err="1"/>
              <a:t>alte</a:t>
            </a:r>
            <a:r>
              <a:rPr lang="en-US" i="1" dirty="0"/>
              <a:t> </a:t>
            </a:r>
            <a:r>
              <a:rPr lang="en-US" i="1" dirty="0" err="1"/>
              <a:t>poves</a:t>
            </a:r>
            <a:r>
              <a:rPr lang="en-US" i="1" dirty="0"/>
              <a:t> </a:t>
            </a:r>
            <a:r>
              <a:rPr lang="en-US" i="1" dirty="0" err="1"/>
              <a:t>tiri</a:t>
            </a:r>
            <a:r>
              <a:rPr lang="en-US" i="1" dirty="0"/>
              <a:t>" </a:t>
            </a:r>
            <a:r>
              <a:rPr lang="en-US" dirty="0"/>
              <a:t>(</a:t>
            </a:r>
            <a:r>
              <a:rPr lang="en-US" dirty="0" err="1"/>
              <a:t>dupa</a:t>
            </a:r>
            <a:r>
              <a:rPr lang="en-US" dirty="0"/>
              <a:t> </a:t>
            </a:r>
            <a:r>
              <a:rPr lang="en-US" dirty="0" err="1"/>
              <a:t>ce</a:t>
            </a:r>
            <a:r>
              <a:rPr lang="en-US" dirty="0"/>
              <a:t> </a:t>
            </a:r>
            <a:r>
              <a:rPr lang="en-US" dirty="0" err="1"/>
              <a:t>aparuse</a:t>
            </a:r>
            <a:r>
              <a:rPr lang="en-US" dirty="0"/>
              <a:t> </a:t>
            </a:r>
            <a:r>
              <a:rPr lang="en-US" u="sng" dirty="0"/>
              <a:t>la Paris</a:t>
            </a:r>
            <a:r>
              <a:rPr lang="en-US" dirty="0"/>
              <a:t>, in 1959), </a:t>
            </a:r>
            <a:r>
              <a:rPr lang="en-US" dirty="0" err="1"/>
              <a:t>nuvela</a:t>
            </a:r>
            <a:r>
              <a:rPr lang="en-US" dirty="0"/>
              <a:t> </a:t>
            </a:r>
            <a:r>
              <a:rPr lang="en-US" dirty="0" err="1"/>
              <a:t>mentionata</a:t>
            </a:r>
            <a:r>
              <a:rPr lang="en-US" dirty="0"/>
              <a:t> a </a:t>
            </a:r>
            <a:r>
              <a:rPr lang="en-US" dirty="0" err="1"/>
              <a:t>fost</a:t>
            </a:r>
            <a:r>
              <a:rPr lang="en-US" dirty="0"/>
              <a:t> </a:t>
            </a:r>
            <a:r>
              <a:rPr lang="en-US" dirty="0" err="1"/>
              <a:t>caracterizata</a:t>
            </a:r>
            <a:r>
              <a:rPr lang="en-US" dirty="0"/>
              <a:t> </a:t>
            </a:r>
            <a:r>
              <a:rPr lang="en-US" dirty="0" err="1"/>
              <a:t>drept</a:t>
            </a:r>
            <a:r>
              <a:rPr lang="en-US" dirty="0"/>
              <a:t> </a:t>
            </a:r>
            <a:r>
              <a:rPr lang="en-US" i="1" dirty="0"/>
              <a:t>„o </a:t>
            </a:r>
            <a:r>
              <a:rPr lang="en-US" i="1" dirty="0" err="1"/>
              <a:t>capodopera</a:t>
            </a:r>
            <a:r>
              <a:rPr lang="en-US" i="1" dirty="0"/>
              <a:t> a </a:t>
            </a:r>
            <a:r>
              <a:rPr lang="en-US" i="1" dirty="0" err="1"/>
              <a:t>fantasticului</a:t>
            </a:r>
            <a:r>
              <a:rPr lang="en-US" i="1" dirty="0"/>
              <a:t> </a:t>
            </a:r>
            <a:r>
              <a:rPr lang="en-US" i="1" dirty="0" err="1"/>
              <a:t>roma</a:t>
            </a:r>
            <a:r>
              <a:rPr lang="en-US" i="1" dirty="0"/>
              <a:t> </a:t>
            </a:r>
            <a:r>
              <a:rPr lang="en-US" i="1" dirty="0" err="1"/>
              <a:t>nesc</a:t>
            </a:r>
            <a:r>
              <a:rPr lang="en-US" i="1" dirty="0"/>
              <a:t>" </a:t>
            </a:r>
            <a:r>
              <a:rPr lang="en-US" dirty="0"/>
              <a:t>(</a:t>
            </a:r>
            <a:r>
              <a:rPr lang="en-US" dirty="0" err="1"/>
              <a:t>Eugen</a:t>
            </a:r>
            <a:r>
              <a:rPr lang="en-US" dirty="0"/>
              <a:t> </a:t>
            </a:r>
            <a:r>
              <a:rPr lang="en-US" dirty="0" err="1"/>
              <a:t>Simion</a:t>
            </a:r>
            <a:r>
              <a:rPr lang="en-US" dirty="0"/>
              <a:t>)</a:t>
            </a:r>
            <a:r>
              <a:rPr lang="en-US" dirty="0" err="1"/>
              <a:t>si</a:t>
            </a:r>
            <a:r>
              <a:rPr lang="en-US" dirty="0"/>
              <a:t> se </a:t>
            </a:r>
            <a:r>
              <a:rPr lang="en-US" dirty="0" err="1"/>
              <a:t>incadreaza</a:t>
            </a:r>
            <a:r>
              <a:rPr lang="en-US" dirty="0"/>
              <a:t> in </a:t>
            </a:r>
            <a:r>
              <a:rPr lang="en-US" dirty="0" err="1"/>
              <a:t>proza</a:t>
            </a:r>
            <a:r>
              <a:rPr lang="en-US" dirty="0"/>
              <a:t> </a:t>
            </a:r>
            <a:r>
              <a:rPr lang="en-US" dirty="0" err="1"/>
              <a:t>fantastica</a:t>
            </a:r>
            <a:r>
              <a:rPr lang="en-US" dirty="0"/>
              <a:t> a </a:t>
            </a:r>
            <a:r>
              <a:rPr lang="en-US" dirty="0" err="1"/>
              <a:t>luiMircea</a:t>
            </a:r>
            <a:r>
              <a:rPr lang="en-US" dirty="0"/>
              <a:t> </a:t>
            </a:r>
            <a:r>
              <a:rPr lang="en-US" dirty="0" err="1"/>
              <a:t>Eliade</a:t>
            </a:r>
            <a:r>
              <a:rPr lang="en-US" dirty="0"/>
              <a:t> </a:t>
            </a:r>
            <a:endParaRPr lang="en-US" dirty="0"/>
          </a:p>
        </p:txBody>
      </p:sp>
      <p:sp>
        <p:nvSpPr>
          <p:cNvPr id="11" name="Cloud Callout 10"/>
          <p:cNvSpPr/>
          <p:nvPr/>
        </p:nvSpPr>
        <p:spPr>
          <a:xfrm>
            <a:off x="5257800" y="0"/>
            <a:ext cx="3886200" cy="2362200"/>
          </a:xfrm>
          <a:prstGeom prst="cloudCallout">
            <a:avLst>
              <a:gd name="adj1" fmla="val -43293"/>
              <a:gd name="adj2" fmla="val 7188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err="1">
                <a:solidFill>
                  <a:srgbClr val="333333"/>
                </a:solidFill>
                <a:latin typeface="Verdana"/>
              </a:rPr>
              <a:t>Tema</a:t>
            </a:r>
            <a:r>
              <a:rPr lang="en-US" b="1" dirty="0">
                <a:solidFill>
                  <a:srgbClr val="333333"/>
                </a:solidFill>
                <a:latin typeface="Verdana"/>
              </a:rPr>
              <a:t> </a:t>
            </a:r>
            <a:r>
              <a:rPr lang="en-US" dirty="0" err="1">
                <a:solidFill>
                  <a:srgbClr val="333333"/>
                </a:solidFill>
                <a:latin typeface="Verdana"/>
              </a:rPr>
              <a:t>nuvelei</a:t>
            </a:r>
            <a:r>
              <a:rPr lang="en-US" dirty="0">
                <a:solidFill>
                  <a:srgbClr val="333333"/>
                </a:solidFill>
                <a:latin typeface="Verdana"/>
              </a:rPr>
              <a:t> </a:t>
            </a:r>
            <a:r>
              <a:rPr lang="en-US" i="1" dirty="0">
                <a:solidFill>
                  <a:srgbClr val="333333"/>
                </a:solidFill>
                <a:latin typeface="Verdana"/>
              </a:rPr>
              <a:t>„La </a:t>
            </a:r>
            <a:r>
              <a:rPr lang="en-US" i="1" dirty="0" err="1">
                <a:solidFill>
                  <a:srgbClr val="333333"/>
                </a:solidFill>
                <a:latin typeface="Verdana"/>
              </a:rPr>
              <a:t>tiganci</a:t>
            </a:r>
            <a:r>
              <a:rPr lang="en-US" i="1" dirty="0">
                <a:solidFill>
                  <a:srgbClr val="333333"/>
                </a:solidFill>
                <a:latin typeface="Verdana"/>
              </a:rPr>
              <a:t>" </a:t>
            </a:r>
            <a:r>
              <a:rPr lang="en-US" dirty="0">
                <a:solidFill>
                  <a:srgbClr val="333333"/>
                </a:solidFill>
                <a:latin typeface="Verdana"/>
              </a:rPr>
              <a:t>o </a:t>
            </a:r>
            <a:r>
              <a:rPr lang="en-US" dirty="0" err="1">
                <a:solidFill>
                  <a:srgbClr val="333333"/>
                </a:solidFill>
                <a:latin typeface="Verdana"/>
              </a:rPr>
              <a:t>constituie</a:t>
            </a:r>
            <a:r>
              <a:rPr lang="en-US" dirty="0">
                <a:solidFill>
                  <a:srgbClr val="333333"/>
                </a:solidFill>
                <a:latin typeface="Verdana"/>
              </a:rPr>
              <a:t> </a:t>
            </a:r>
            <a:r>
              <a:rPr lang="en-US" dirty="0" err="1">
                <a:solidFill>
                  <a:srgbClr val="333333"/>
                </a:solidFill>
                <a:latin typeface="Verdana"/>
              </a:rPr>
              <a:t>moartea</a:t>
            </a:r>
            <a:r>
              <a:rPr lang="en-US" dirty="0">
                <a:solidFill>
                  <a:srgbClr val="333333"/>
                </a:solidFill>
                <a:latin typeface="Verdana"/>
              </a:rPr>
              <a:t> ca </a:t>
            </a:r>
            <a:r>
              <a:rPr lang="en-US" dirty="0" err="1">
                <a:solidFill>
                  <a:srgbClr val="333333"/>
                </a:solidFill>
                <a:latin typeface="Verdana"/>
              </a:rPr>
              <a:t>eveniment</a:t>
            </a:r>
            <a:r>
              <a:rPr lang="en-US" dirty="0">
                <a:solidFill>
                  <a:srgbClr val="333333"/>
                </a:solidFill>
                <a:latin typeface="Verdana"/>
              </a:rPr>
              <a:t>, </a:t>
            </a:r>
            <a:r>
              <a:rPr lang="en-US" dirty="0" err="1">
                <a:solidFill>
                  <a:srgbClr val="333333"/>
                </a:solidFill>
                <a:latin typeface="Verdana"/>
              </a:rPr>
              <a:t>dar</a:t>
            </a:r>
            <a:r>
              <a:rPr lang="en-US" dirty="0">
                <a:solidFill>
                  <a:srgbClr val="333333"/>
                </a:solidFill>
                <a:latin typeface="Verdana"/>
              </a:rPr>
              <a:t> </a:t>
            </a:r>
            <a:r>
              <a:rPr lang="en-US" dirty="0" err="1">
                <a:solidFill>
                  <a:srgbClr val="333333"/>
                </a:solidFill>
                <a:latin typeface="Verdana"/>
              </a:rPr>
              <a:t>si</a:t>
            </a:r>
            <a:r>
              <a:rPr lang="en-US" dirty="0">
                <a:solidFill>
                  <a:srgbClr val="333333"/>
                </a:solidFill>
                <a:latin typeface="Verdana"/>
              </a:rPr>
              <a:t> ca </a:t>
            </a:r>
            <a:r>
              <a:rPr lang="en-US" dirty="0" err="1">
                <a:solidFill>
                  <a:srgbClr val="333333"/>
                </a:solidFill>
                <a:latin typeface="Verdana"/>
              </a:rPr>
              <a:t>mijloc</a:t>
            </a:r>
            <a:r>
              <a:rPr lang="en-US" dirty="0">
                <a:solidFill>
                  <a:srgbClr val="333333"/>
                </a:solidFill>
                <a:latin typeface="Verdana"/>
              </a:rPr>
              <a:t> de </a:t>
            </a:r>
            <a:r>
              <a:rPr lang="en-US" dirty="0" err="1">
                <a:solidFill>
                  <a:srgbClr val="333333"/>
                </a:solidFill>
                <a:latin typeface="Verdana"/>
              </a:rPr>
              <a:t>recuperare</a:t>
            </a:r>
            <a:r>
              <a:rPr lang="en-US" dirty="0">
                <a:solidFill>
                  <a:srgbClr val="333333"/>
                </a:solidFill>
                <a:latin typeface="Verdana"/>
              </a:rPr>
              <a:t> a </a:t>
            </a:r>
            <a:r>
              <a:rPr lang="en-US" dirty="0" err="1">
                <a:solidFill>
                  <a:srgbClr val="333333"/>
                </a:solidFill>
                <a:latin typeface="Verdana"/>
              </a:rPr>
              <a:t>sacrului</a:t>
            </a:r>
            <a:r>
              <a:rPr lang="en-US" dirty="0"/>
              <a:t> .</a:t>
            </a:r>
            <a:endParaRPr lang="en-US" dirty="0"/>
          </a:p>
        </p:txBody>
      </p:sp>
      <p:sp>
        <p:nvSpPr>
          <p:cNvPr id="14" name="Vertical Scroll 13"/>
          <p:cNvSpPr/>
          <p:nvPr/>
        </p:nvSpPr>
        <p:spPr>
          <a:xfrm>
            <a:off x="0" y="3581400"/>
            <a:ext cx="3962400" cy="32766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err="1"/>
              <a:t>Structura</a:t>
            </a:r>
            <a:r>
              <a:rPr lang="en-US" b="1" dirty="0"/>
              <a:t>:</a:t>
            </a:r>
            <a:r>
              <a:rPr lang="en-US" dirty="0"/>
              <a:t/>
            </a:r>
            <a:br>
              <a:rPr lang="en-US" dirty="0"/>
            </a:br>
            <a:r>
              <a:rPr lang="en-US" dirty="0" err="1"/>
              <a:t>Nuvela</a:t>
            </a:r>
            <a:r>
              <a:rPr lang="en-US" dirty="0"/>
              <a:t> </a:t>
            </a:r>
            <a:r>
              <a:rPr lang="en-US" i="1" dirty="0"/>
              <a:t>„La </a:t>
            </a:r>
            <a:r>
              <a:rPr lang="en-US" i="1" dirty="0" err="1"/>
              <a:t>tiganci</a:t>
            </a:r>
            <a:r>
              <a:rPr lang="en-US" i="1" dirty="0"/>
              <a:t>" </a:t>
            </a:r>
            <a:r>
              <a:rPr lang="en-US" u="sng" dirty="0" err="1"/>
              <a:t>este</a:t>
            </a:r>
            <a:r>
              <a:rPr lang="en-US" u="sng" dirty="0"/>
              <a:t> o </a:t>
            </a:r>
            <a:r>
              <a:rPr lang="en-US" u="sng" dirty="0" err="1"/>
              <a:t>capodopera</a:t>
            </a:r>
            <a:r>
              <a:rPr lang="en-US" u="sng" dirty="0"/>
              <a:t> a </a:t>
            </a:r>
            <a:r>
              <a:rPr lang="en-US" u="sng" dirty="0" err="1"/>
              <a:t>literaturii</a:t>
            </a:r>
            <a:r>
              <a:rPr lang="en-US" u="sng" dirty="0"/>
              <a:t> </a:t>
            </a:r>
            <a:r>
              <a:rPr lang="en-US" u="sng" dirty="0" err="1"/>
              <a:t>fantas</a:t>
            </a:r>
            <a:r>
              <a:rPr lang="en-US" u="sng" dirty="0"/>
              <a:t> </a:t>
            </a:r>
            <a:r>
              <a:rPr lang="en-US" u="sng" dirty="0" err="1"/>
              <a:t>tice</a:t>
            </a:r>
            <a:r>
              <a:rPr lang="en-US" u="sng" dirty="0"/>
              <a:t> </a:t>
            </a:r>
            <a:r>
              <a:rPr lang="en-US" u="sng" dirty="0" err="1"/>
              <a:t>romanesti</a:t>
            </a:r>
            <a:r>
              <a:rPr lang="en-US" u="sng" dirty="0"/>
              <a:t>;</a:t>
            </a:r>
            <a:r>
              <a:rPr lang="en-US" dirty="0"/>
              <a:t> din </a:t>
            </a:r>
            <a:r>
              <a:rPr lang="en-US" dirty="0" err="1"/>
              <a:t>insemnarile</a:t>
            </a:r>
            <a:r>
              <a:rPr lang="en-US" dirty="0"/>
              <a:t> </a:t>
            </a:r>
            <a:r>
              <a:rPr lang="en-US" dirty="0" err="1"/>
              <a:t>autorului</a:t>
            </a:r>
            <a:r>
              <a:rPr lang="en-US" i="1" dirty="0"/>
              <a:t> </a:t>
            </a:r>
            <a:r>
              <a:rPr lang="en-US" dirty="0" err="1"/>
              <a:t>reiese</a:t>
            </a:r>
            <a:r>
              <a:rPr lang="en-US" dirty="0"/>
              <a:t> ca </a:t>
            </a:r>
            <a:r>
              <a:rPr lang="en-US" dirty="0" err="1"/>
              <a:t>intentia</a:t>
            </a:r>
            <a:r>
              <a:rPr lang="en-US" dirty="0"/>
              <a:t> </a:t>
            </a:r>
            <a:r>
              <a:rPr lang="en-US" dirty="0" err="1"/>
              <a:t>lui</a:t>
            </a:r>
            <a:r>
              <a:rPr lang="en-US" dirty="0"/>
              <a:t> a </a:t>
            </a:r>
            <a:r>
              <a:rPr lang="en-US" dirty="0" err="1"/>
              <a:t>fost</a:t>
            </a:r>
            <a:r>
              <a:rPr lang="en-US" dirty="0"/>
              <a:t> </a:t>
            </a:r>
            <a:r>
              <a:rPr lang="en-US" u="sng" dirty="0" err="1"/>
              <a:t>revelarea</a:t>
            </a:r>
            <a:r>
              <a:rPr lang="en-US" u="sng" dirty="0"/>
              <a:t> a </a:t>
            </a:r>
            <a:r>
              <a:rPr lang="en-US" u="sng" dirty="0" err="1"/>
              <a:t>doua</a:t>
            </a:r>
            <a:r>
              <a:rPr lang="en-US" u="sng" dirty="0"/>
              <a:t> </a:t>
            </a:r>
            <a:r>
              <a:rPr lang="en-US" u="sng" dirty="0" err="1"/>
              <a:t>lumi</a:t>
            </a:r>
            <a:r>
              <a:rPr lang="en-US" u="sng" dirty="0"/>
              <a:t> </a:t>
            </a:r>
            <a:r>
              <a:rPr lang="en-US" u="sng" dirty="0" err="1"/>
              <a:t>paralele</a:t>
            </a:r>
            <a:r>
              <a:rPr lang="en-US" dirty="0"/>
              <a:t> </a:t>
            </a:r>
            <a:r>
              <a:rPr lang="en-US" dirty="0" err="1"/>
              <a:t>exis</a:t>
            </a:r>
            <a:r>
              <a:rPr lang="en-US" dirty="0"/>
              <a:t>- </a:t>
            </a:r>
            <a:r>
              <a:rPr lang="en-US" dirty="0" err="1"/>
              <a:t>tente</a:t>
            </a:r>
            <a:r>
              <a:rPr lang="en-US" dirty="0"/>
              <a:t> in </a:t>
            </a:r>
            <a:r>
              <a:rPr lang="en-US" dirty="0" err="1"/>
              <a:t>universul</a:t>
            </a:r>
            <a:r>
              <a:rPr lang="en-US" dirty="0"/>
              <a:t> </a:t>
            </a:r>
            <a:r>
              <a:rPr lang="en-US" dirty="0" err="1"/>
              <a:t>cotidian</a:t>
            </a:r>
            <a:r>
              <a:rPr lang="en-US" dirty="0"/>
              <a:t>. Cu </a:t>
            </a:r>
            <a:r>
              <a:rPr lang="en-US" dirty="0" err="1"/>
              <a:t>alte</a:t>
            </a:r>
            <a:r>
              <a:rPr lang="en-US" dirty="0"/>
              <a:t> </a:t>
            </a:r>
            <a:r>
              <a:rPr lang="en-US" dirty="0" err="1"/>
              <a:t>cuvinte</a:t>
            </a:r>
            <a:r>
              <a:rPr lang="en-US" dirty="0"/>
              <a:t>, </a:t>
            </a:r>
            <a:r>
              <a:rPr lang="en-US" dirty="0" err="1"/>
              <a:t>exista</a:t>
            </a:r>
            <a:r>
              <a:rPr lang="en-US" dirty="0"/>
              <a:t> o </a:t>
            </a:r>
            <a:r>
              <a:rPr lang="en-US" dirty="0" err="1"/>
              <a:t>realitate</a:t>
            </a:r>
            <a:r>
              <a:rPr lang="en-US" dirty="0"/>
              <a:t> </a:t>
            </a:r>
            <a:r>
              <a:rPr lang="en-US" dirty="0" err="1"/>
              <a:t>vizibila</a:t>
            </a:r>
            <a:r>
              <a:rPr lang="en-US" dirty="0"/>
              <a:t>, </a:t>
            </a:r>
            <a:r>
              <a:rPr lang="en-US" dirty="0" err="1"/>
              <a:t>concreta</a:t>
            </a:r>
            <a:r>
              <a:rPr lang="en-US" dirty="0"/>
              <a:t> </a:t>
            </a:r>
            <a:r>
              <a:rPr lang="en-US" dirty="0" err="1"/>
              <a:t>si</a:t>
            </a:r>
            <a:r>
              <a:rPr lang="en-US" dirty="0"/>
              <a:t> </a:t>
            </a:r>
            <a:r>
              <a:rPr lang="en-US" dirty="0" err="1"/>
              <a:t>logica</a:t>
            </a:r>
            <a:r>
              <a:rPr lang="en-US" dirty="0"/>
              <a:t> </a:t>
            </a:r>
            <a:r>
              <a:rPr lang="en-US" dirty="0" err="1"/>
              <a:t>si</a:t>
            </a:r>
            <a:r>
              <a:rPr lang="en-US" dirty="0"/>
              <a:t> </a:t>
            </a:r>
            <a:r>
              <a:rPr lang="en-US" dirty="0"/>
              <a:t>o </a:t>
            </a:r>
            <a:r>
              <a:rPr lang="en-US" dirty="0" err="1"/>
              <a:t>alta</a:t>
            </a:r>
            <a:r>
              <a:rPr lang="en-US" dirty="0"/>
              <a:t> </a:t>
            </a:r>
            <a:r>
              <a:rPr lang="en-US" dirty="0" err="1"/>
              <a:t>realitate</a:t>
            </a:r>
            <a:r>
              <a:rPr lang="en-US" dirty="0"/>
              <a:t> </a:t>
            </a:r>
            <a:endParaRPr lang="en-US" dirty="0"/>
          </a:p>
        </p:txBody>
      </p:sp>
      <p:sp>
        <p:nvSpPr>
          <p:cNvPr id="16" name="Up Ribbon 15"/>
          <p:cNvSpPr/>
          <p:nvPr/>
        </p:nvSpPr>
        <p:spPr>
          <a:xfrm>
            <a:off x="4724400" y="3276600"/>
            <a:ext cx="4419600" cy="914400"/>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La </a:t>
            </a:r>
            <a:r>
              <a:rPr lang="en-US" dirty="0" err="1"/>
              <a:t>Tiganci</a:t>
            </a:r>
            <a:endParaRPr lang="en-US" dirty="0"/>
          </a:p>
          <a:p>
            <a:pPr algn="ctr" fontAlgn="auto">
              <a:spcBef>
                <a:spcPts val="0"/>
              </a:spcBef>
              <a:spcAft>
                <a:spcPts val="0"/>
              </a:spcAft>
              <a:defRPr/>
            </a:pPr>
            <a:r>
              <a:rPr lang="en-US" dirty="0"/>
              <a:t> </a:t>
            </a:r>
            <a:r>
              <a:rPr lang="en-US" dirty="0"/>
              <a:t>de </a:t>
            </a:r>
            <a:r>
              <a:rPr lang="en-US" dirty="0" err="1"/>
              <a:t>Mircea</a:t>
            </a:r>
            <a:r>
              <a:rPr lang="en-US" dirty="0"/>
              <a:t> </a:t>
            </a:r>
            <a:r>
              <a:rPr lang="en-US" dirty="0" err="1"/>
              <a:t>Eliade</a:t>
            </a:r>
            <a:endParaRPr lang="en-US" dirty="0"/>
          </a:p>
        </p:txBody>
      </p:sp>
      <p:sp>
        <p:nvSpPr>
          <p:cNvPr id="25" name="Flowchart: Punched Tape 24"/>
          <p:cNvSpPr/>
          <p:nvPr/>
        </p:nvSpPr>
        <p:spPr>
          <a:xfrm>
            <a:off x="4648200" y="4953000"/>
            <a:ext cx="4038600" cy="16002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err="1"/>
              <a:t>Fantasticul</a:t>
            </a:r>
            <a:r>
              <a:rPr lang="en-US" b="1" dirty="0"/>
              <a:t> </a:t>
            </a:r>
            <a:r>
              <a:rPr lang="en-US" dirty="0" err="1"/>
              <a:t>este</a:t>
            </a:r>
            <a:r>
              <a:rPr lang="en-US" dirty="0"/>
              <a:t> o </a:t>
            </a:r>
            <a:r>
              <a:rPr lang="en-US" dirty="0" err="1"/>
              <a:t>categorie</a:t>
            </a:r>
            <a:r>
              <a:rPr lang="en-US" dirty="0"/>
              <a:t> </a:t>
            </a:r>
            <a:r>
              <a:rPr lang="en-US" dirty="0" err="1"/>
              <a:t>estetica</a:t>
            </a:r>
            <a:r>
              <a:rPr lang="en-US" dirty="0"/>
              <a:t>, in </a:t>
            </a:r>
            <a:r>
              <a:rPr lang="en-US" dirty="0" err="1"/>
              <a:t>sensul</a:t>
            </a:r>
            <a:r>
              <a:rPr lang="en-US" dirty="0"/>
              <a:t> ca </a:t>
            </a:r>
            <a:r>
              <a:rPr lang="en-US" dirty="0" err="1"/>
              <a:t>infa</a:t>
            </a:r>
            <a:r>
              <a:rPr lang="en-US" dirty="0"/>
              <a:t> </a:t>
            </a:r>
            <a:r>
              <a:rPr lang="en-US" dirty="0" err="1"/>
              <a:t>tiseaza</a:t>
            </a:r>
            <a:r>
              <a:rPr lang="en-US" dirty="0"/>
              <a:t> o </a:t>
            </a:r>
            <a:r>
              <a:rPr lang="en-US" dirty="0" err="1"/>
              <a:t>modificare</a:t>
            </a:r>
            <a:r>
              <a:rPr lang="en-US" dirty="0"/>
              <a:t> </a:t>
            </a:r>
            <a:r>
              <a:rPr lang="en-US" dirty="0" err="1"/>
              <a:t>posibila</a:t>
            </a:r>
            <a:r>
              <a:rPr lang="en-US" dirty="0"/>
              <a:t> a </a:t>
            </a:r>
            <a:r>
              <a:rPr lang="en-US" dirty="0" err="1"/>
              <a:t>frumosului</a:t>
            </a:r>
            <a:r>
              <a:rPr lang="en-US" dirty="0"/>
              <a:t>.</a:t>
            </a:r>
            <a:r>
              <a:rPr lang="en-US" dirty="0"/>
              <a:t> </a:t>
            </a:r>
            <a:endParaRPr lang="en-US" dirty="0"/>
          </a:p>
        </p:txBody>
      </p:sp>
      <p:cxnSp>
        <p:nvCxnSpPr>
          <p:cNvPr id="27" name="Straight Connector 26"/>
          <p:cNvCxnSpPr>
            <a:stCxn id="16" idx="0"/>
            <a:endCxn id="11" idx="1"/>
          </p:cNvCxnSpPr>
          <p:nvPr/>
        </p:nvCxnSpPr>
        <p:spPr>
          <a:xfrm rot="5400000" flipH="1" flipV="1">
            <a:off x="6608762" y="2684463"/>
            <a:ext cx="917575" cy="266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5" idx="0"/>
            <a:endCxn id="16" idx="2"/>
          </p:cNvCxnSpPr>
          <p:nvPr/>
        </p:nvCxnSpPr>
        <p:spPr>
          <a:xfrm rot="5400000" flipH="1" flipV="1">
            <a:off x="6263481" y="4442619"/>
            <a:ext cx="1074738" cy="266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4" idx="0"/>
            <a:endCxn id="11" idx="4"/>
          </p:cNvCxnSpPr>
          <p:nvPr/>
        </p:nvCxnSpPr>
        <p:spPr>
          <a:xfrm rot="5400000" flipH="1" flipV="1">
            <a:off x="3398837" y="1462088"/>
            <a:ext cx="701675" cy="3536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9" idx="3"/>
            <a:endCxn id="11" idx="4"/>
          </p:cNvCxnSpPr>
          <p:nvPr/>
        </p:nvCxnSpPr>
        <p:spPr>
          <a:xfrm>
            <a:off x="3657600" y="1371600"/>
            <a:ext cx="1860550" cy="1508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1" idx="4"/>
            <a:endCxn id="16" idx="0"/>
          </p:cNvCxnSpPr>
          <p:nvPr/>
        </p:nvCxnSpPr>
        <p:spPr>
          <a:xfrm rot="16200000" flipH="1">
            <a:off x="6027737" y="2370138"/>
            <a:ext cx="396875" cy="141605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0" y="0"/>
            <a:ext cx="9144000" cy="7016750"/>
          </a:xfrm>
          <a:prstGeom prst="rect">
            <a:avLst/>
          </a:prstGeom>
          <a:noFill/>
          <a:ln w="9525">
            <a:noFill/>
            <a:miter lim="800000"/>
            <a:headEnd/>
            <a:tailEnd/>
          </a:ln>
        </p:spPr>
        <p:txBody>
          <a:bodyPr>
            <a:spAutoFit/>
          </a:bodyPr>
          <a:lstStyle/>
          <a:p>
            <a:r>
              <a:rPr lang="en-US">
                <a:solidFill>
                  <a:srgbClr val="333333"/>
                </a:solidFill>
                <a:latin typeface="Verdana" pitchFamily="34" charset="0"/>
              </a:rPr>
              <a:t>Publicata in 1969, in volumul: </a:t>
            </a:r>
            <a:r>
              <a:rPr lang="en-US" i="1">
                <a:solidFill>
                  <a:srgbClr val="333333"/>
                </a:solidFill>
                <a:latin typeface="Verdana" pitchFamily="34" charset="0"/>
              </a:rPr>
              <a:t>„La tiganci si </a:t>
            </a:r>
            <a:r>
              <a:rPr lang="en-US" i="1" u="sng">
                <a:solidFill>
                  <a:srgbClr val="00CC00"/>
                </a:solidFill>
                <a:latin typeface="Verdana" pitchFamily="34" charset="0"/>
              </a:rPr>
              <a:t>alte</a:t>
            </a:r>
            <a:r>
              <a:rPr lang="en-US" i="1">
                <a:solidFill>
                  <a:srgbClr val="333333"/>
                </a:solidFill>
                <a:latin typeface="Verdana" pitchFamily="34" charset="0"/>
              </a:rPr>
              <a:t> poves tiri" </a:t>
            </a:r>
            <a:r>
              <a:rPr lang="en-US">
                <a:solidFill>
                  <a:srgbClr val="333333"/>
                </a:solidFill>
                <a:latin typeface="Verdana" pitchFamily="34" charset="0"/>
              </a:rPr>
              <a:t>(dupa ce aparuse </a:t>
            </a:r>
            <a:r>
              <a:rPr lang="en-US" u="sng">
                <a:solidFill>
                  <a:srgbClr val="00CC00"/>
                </a:solidFill>
                <a:latin typeface="Verdana" pitchFamily="34" charset="0"/>
              </a:rPr>
              <a:t>la Paris</a:t>
            </a:r>
            <a:r>
              <a:rPr lang="en-US">
                <a:solidFill>
                  <a:srgbClr val="333333"/>
                </a:solidFill>
                <a:latin typeface="Verdana" pitchFamily="34" charset="0"/>
              </a:rPr>
              <a:t>, in 1959), nuvela mentionata a fost caracterizata drept </a:t>
            </a:r>
            <a:r>
              <a:rPr lang="en-US" i="1">
                <a:solidFill>
                  <a:srgbClr val="333333"/>
                </a:solidFill>
                <a:latin typeface="Verdana" pitchFamily="34" charset="0"/>
              </a:rPr>
              <a:t>„o capodopera a fantasticului roma nesc" </a:t>
            </a:r>
            <a:r>
              <a:rPr lang="en-US">
                <a:solidFill>
                  <a:srgbClr val="333333"/>
                </a:solidFill>
                <a:latin typeface="Verdana" pitchFamily="34" charset="0"/>
              </a:rPr>
              <a:t>(Eugen Simion)si se incadreaza in proza fantastica a luiMircea Eliade. Din aceeasi categorie de lucrari mai fac parte nuvele ca: </a:t>
            </a:r>
            <a:r>
              <a:rPr lang="en-US" i="1">
                <a:solidFill>
                  <a:srgbClr val="333333"/>
                </a:solidFill>
                <a:latin typeface="Verdana" pitchFamily="34" charset="0"/>
              </a:rPr>
              <a:t>„Pe </a:t>
            </a:r>
            <a:r>
              <a:rPr lang="en-US" i="1" u="sng">
                <a:solidFill>
                  <a:srgbClr val="00CC00"/>
                </a:solidFill>
                <a:latin typeface="Verdana" pitchFamily="34" charset="0"/>
              </a:rPr>
              <a:t>strada</a:t>
            </a:r>
            <a:r>
              <a:rPr lang="en-US" i="1">
                <a:solidFill>
                  <a:srgbClr val="333333"/>
                </a:solidFill>
                <a:latin typeface="Verdana" pitchFamily="34" charset="0"/>
              </a:rPr>
              <a:t> Mantuleasa", „Tinerete fara de tinerete", „19 trandafiri", „La </a:t>
            </a:r>
            <a:r>
              <a:rPr lang="en-US" b="1" i="1">
                <a:solidFill>
                  <a:srgbClr val="333333"/>
                </a:solidFill>
                <a:latin typeface="Verdana" pitchFamily="34" charset="0"/>
              </a:rPr>
              <a:t>umbra unui crin", „in curte </a:t>
            </a:r>
            <a:r>
              <a:rPr lang="en-US" i="1">
                <a:solidFill>
                  <a:srgbClr val="333333"/>
                </a:solidFill>
                <a:latin typeface="Verdana" pitchFamily="34" charset="0"/>
              </a:rPr>
              <a:t>la Dionis" </a:t>
            </a:r>
            <a:r>
              <a:rPr lang="en-US">
                <a:solidFill>
                  <a:srgbClr val="333333"/>
                </a:solidFill>
                <a:latin typeface="Verdana" pitchFamily="34" charset="0"/>
              </a:rPr>
              <a:t>si altele. </a:t>
            </a:r>
            <a:br>
              <a:rPr lang="en-US">
                <a:solidFill>
                  <a:srgbClr val="333333"/>
                </a:solidFill>
                <a:latin typeface="Verdana" pitchFamily="34" charset="0"/>
              </a:rPr>
            </a:br>
            <a:r>
              <a:rPr lang="en-US">
                <a:solidFill>
                  <a:srgbClr val="333333"/>
                </a:solidFill>
                <a:latin typeface="Verdana" pitchFamily="34" charset="0"/>
              </a:rPr>
              <a:t>Toate se caracterizeaza printr-unfantastic de tip erudit, tema fundamentala fiind relatia dintre sacru si profan. De multe ori, in curgerea fireasca a intamplarilor realului, intervine o rup tura (situatie neobisnuita, iesire din timp) care transpune totul in planul fantastic. Actiunea se petrece intr-un spatiu apartinand unei geografii sacre (Bucurestiul de altadata, cu strazi si be ciuri care ascund mistere, ori muntele care este mai aproape de cer). Personajele sunt </a:t>
            </a:r>
            <a:r>
              <a:rPr lang="en-US" i="1">
                <a:solidFill>
                  <a:srgbClr val="333333"/>
                </a:solidFill>
                <a:latin typeface="Verdana" pitchFamily="34" charset="0"/>
              </a:rPr>
              <a:t>„indivizi comuni" </a:t>
            </a:r>
            <a:r>
              <a:rPr lang="en-US">
                <a:solidFill>
                  <a:srgbClr val="333333"/>
                </a:solidFill>
                <a:latin typeface="Verdana" pitchFamily="34" charset="0"/>
              </a:rPr>
              <a:t>care „ </a:t>
            </a:r>
            <a:r>
              <a:rPr lang="en-US" i="1" u="sng">
                <a:solidFill>
                  <a:srgbClr val="00CC00"/>
                </a:solidFill>
                <a:latin typeface="Verdana" pitchFamily="34" charset="0"/>
              </a:rPr>
              <a:t>intra</a:t>
            </a:r>
            <a:r>
              <a:rPr lang="en-US" i="1">
                <a:solidFill>
                  <a:srgbClr val="333333"/>
                </a:solidFill>
                <a:latin typeface="Verdana" pitchFamily="34" charset="0"/>
              </a:rPr>
              <a:t> fara voia lor in situatii anormale" </a:t>
            </a:r>
            <a:r>
              <a:rPr lang="en-US">
                <a:solidFill>
                  <a:srgbClr val="333333"/>
                </a:solidFill>
                <a:latin typeface="Verdana" pitchFamily="34" charset="0"/>
              </a:rPr>
              <a:t>(Eugen Simion).</a:t>
            </a:r>
            <a:r>
              <a:rPr lang="en-US">
                <a:latin typeface="Calibri" pitchFamily="34" charset="0"/>
              </a:rPr>
              <a:t> T</a:t>
            </a:r>
            <a:r>
              <a:rPr lang="en-US" b="1">
                <a:latin typeface="Calibri" pitchFamily="34" charset="0"/>
              </a:rPr>
              <a:t>ema </a:t>
            </a:r>
            <a:r>
              <a:rPr lang="en-US">
                <a:latin typeface="Calibri" pitchFamily="34" charset="0"/>
              </a:rPr>
              <a:t>nuvelei </a:t>
            </a:r>
            <a:r>
              <a:rPr lang="en-US" i="1">
                <a:latin typeface="Calibri" pitchFamily="34" charset="0"/>
              </a:rPr>
              <a:t>„La tiganci" </a:t>
            </a:r>
            <a:r>
              <a:rPr lang="en-US">
                <a:latin typeface="Calibri" pitchFamily="34" charset="0"/>
              </a:rPr>
              <a:t>o constituie moartea ca eveniment, dar si ca mijloc de recuperare a sacrului.</a:t>
            </a:r>
            <a:br>
              <a:rPr lang="en-US">
                <a:latin typeface="Calibri" pitchFamily="34" charset="0"/>
              </a:rPr>
            </a:br>
            <a:r>
              <a:rPr lang="en-US">
                <a:latin typeface="Calibri" pitchFamily="34" charset="0"/>
              </a:rPr>
              <a:t>  </a:t>
            </a:r>
            <a:r>
              <a:rPr lang="en-US" b="1">
                <a:latin typeface="Calibri" pitchFamily="34" charset="0"/>
              </a:rPr>
              <a:t>Titlul </a:t>
            </a:r>
            <a:r>
              <a:rPr lang="en-US">
                <a:latin typeface="Calibri" pitchFamily="34" charset="0"/>
              </a:rPr>
              <a:t>este numele unui spatiu, avand doua semnificatii:</a:t>
            </a:r>
            <a:br>
              <a:rPr lang="en-US">
                <a:latin typeface="Calibri" pitchFamily="34" charset="0"/>
              </a:rPr>
            </a:br>
            <a:r>
              <a:rPr lang="en-US">
                <a:latin typeface="Calibri" pitchFamily="34" charset="0"/>
              </a:rPr>
              <a:t>   in planul profan este un loc rau famat, despre care vorbesc barbatii din tramvai.</a:t>
            </a:r>
            <a:br>
              <a:rPr lang="en-US">
                <a:latin typeface="Calibri" pitchFamily="34" charset="0"/>
              </a:rPr>
            </a:br>
            <a:r>
              <a:rPr lang="en-US">
                <a:latin typeface="Calibri" pitchFamily="34" charset="0"/>
              </a:rPr>
              <a:t>  in planul sacru, este primul stadiu al calatoriei sufletu lui dupa moarte, drum care, in unele traditii, cuprinde Infernul, Purgatoriul si Paradisul.                                                      </a:t>
            </a:r>
            <a:br>
              <a:rPr lang="en-US">
                <a:latin typeface="Calibri" pitchFamily="34" charset="0"/>
              </a:rPr>
            </a:br>
            <a:r>
              <a:rPr lang="en-US" b="1">
                <a:latin typeface="Calibri" pitchFamily="34" charset="0"/>
              </a:rPr>
              <a:t>Structura:</a:t>
            </a:r>
            <a:r>
              <a:rPr lang="en-US">
                <a:latin typeface="Calibri" pitchFamily="34" charset="0"/>
              </a:rPr>
              <a:t/>
            </a:r>
            <a:br>
              <a:rPr lang="en-US">
                <a:latin typeface="Calibri" pitchFamily="34" charset="0"/>
              </a:rPr>
            </a:br>
            <a:r>
              <a:rPr lang="en-US">
                <a:latin typeface="Calibri" pitchFamily="34" charset="0"/>
              </a:rPr>
              <a:t>Nuvela </a:t>
            </a:r>
            <a:r>
              <a:rPr lang="en-US" i="1">
                <a:latin typeface="Calibri" pitchFamily="34" charset="0"/>
              </a:rPr>
              <a:t>„La tiganci" </a:t>
            </a:r>
            <a:r>
              <a:rPr lang="en-US" u="sng">
                <a:latin typeface="Calibri" pitchFamily="34" charset="0"/>
              </a:rPr>
              <a:t>este o capodopera a literaturii fantas tice romanesti;</a:t>
            </a:r>
            <a:r>
              <a:rPr lang="en-US">
                <a:latin typeface="Calibri" pitchFamily="34" charset="0"/>
              </a:rPr>
              <a:t> din insemnarile autorului (notate in </a:t>
            </a:r>
            <a:r>
              <a:rPr lang="en-US" i="1">
                <a:latin typeface="Calibri" pitchFamily="34" charset="0"/>
              </a:rPr>
              <a:t> “Jurnal") </a:t>
            </a:r>
            <a:r>
              <a:rPr lang="en-US">
                <a:latin typeface="Calibri" pitchFamily="34" charset="0"/>
              </a:rPr>
              <a:t>reiese ca intentia lui a fost </a:t>
            </a:r>
            <a:r>
              <a:rPr lang="en-US" u="sng">
                <a:latin typeface="Calibri" pitchFamily="34" charset="0"/>
              </a:rPr>
              <a:t>revelarea a doua lumi paralele</a:t>
            </a:r>
            <a:r>
              <a:rPr lang="en-US">
                <a:latin typeface="Calibri" pitchFamily="34" charset="0"/>
              </a:rPr>
              <a:t> exis- tente in universul cotidian. Cu alte cuvinte, exista o realitate vizibila, concreta si logica (pe care o cunoastem cu totii) si o alta realitate (ascunsa, ilogica, nestiuta, cunoscuta fragmentar sau deloc de catre personaje). </a:t>
            </a: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03D4A8"/>
            </a:gs>
            <a:gs pos="25000">
              <a:srgbClr val="21D6E0"/>
            </a:gs>
            <a:gs pos="75000">
              <a:srgbClr val="0087E6"/>
            </a:gs>
            <a:gs pos="100000">
              <a:srgbClr val="005CBF"/>
            </a:gs>
          </a:gsLst>
          <a:lin ang="2700000" scaled="1"/>
        </a:gradFill>
        <a:effectLst/>
      </p:bgPr>
    </p:bg>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0" y="0"/>
            <a:ext cx="9144000" cy="7016750"/>
          </a:xfrm>
          <a:prstGeom prst="rect">
            <a:avLst/>
          </a:prstGeom>
          <a:noFill/>
          <a:ln w="9525">
            <a:noFill/>
            <a:miter lim="800000"/>
            <a:headEnd/>
            <a:tailEnd/>
          </a:ln>
        </p:spPr>
        <p:txBody>
          <a:bodyPr>
            <a:spAutoFit/>
          </a:bodyPr>
          <a:lstStyle/>
          <a:p>
            <a:r>
              <a:rPr lang="en-US">
                <a:latin typeface="Calibri" pitchFamily="34" charset="0"/>
              </a:rPr>
              <a:t>Din aceasta conceptie deriva ordonarea actiunii din </a:t>
            </a:r>
            <a:r>
              <a:rPr lang="en-US" i="1">
                <a:latin typeface="Calibri" pitchFamily="34" charset="0"/>
              </a:rPr>
              <a:t>„La tiganci" </a:t>
            </a:r>
            <a:r>
              <a:rPr lang="en-US">
                <a:latin typeface="Calibri" pitchFamily="34" charset="0"/>
              </a:rPr>
              <a:t>pe doua planuri antitetice: profan/sacru, real/fantastic, viata/moarte, timp terestru/timp transcendent.</a:t>
            </a:r>
            <a:br>
              <a:rPr lang="en-US">
                <a:latin typeface="Calibri" pitchFamily="34" charset="0"/>
              </a:rPr>
            </a:br>
            <a:r>
              <a:rPr lang="en-US">
                <a:latin typeface="Calibri" pitchFamily="34" charset="0"/>
              </a:rPr>
              <a:t>In aceeasi ordine de idei, se inscrie si structura compozitio nala a acestei opere: conform opiniei lui Sorin Alexandrescu, nuvela este alcatuita din opt episoade, marcand un numar si metric de „intrari" si „iesiri" din real in ireal. Comentatorul men tionat observa ca aici este vorba de un itinerariu spiritual: Viata si Moarte, Profan si Sacru, nuvela fiind (asa cum sustin si alti comentatori) </a:t>
            </a:r>
            <a:r>
              <a:rPr lang="en-US" b="1">
                <a:latin typeface="Calibri" pitchFamily="34" charset="0"/>
              </a:rPr>
              <a:t>o alegorie a mortii sau a trecerii spre moarte.</a:t>
            </a:r>
            <a:r>
              <a:rPr lang="en-US">
                <a:latin typeface="Calibri" pitchFamily="34" charset="0"/>
              </a:rPr>
              <a:t/>
            </a:r>
            <a:br>
              <a:rPr lang="en-US">
                <a:latin typeface="Calibri" pitchFamily="34" charset="0"/>
              </a:rPr>
            </a:br>
            <a:r>
              <a:rPr lang="en-US">
                <a:latin typeface="Calibri" pitchFamily="34" charset="0"/>
              </a:rPr>
              <a:t>Pe capitole, actiunea trece prin mai multe etape:</a:t>
            </a:r>
            <a:br>
              <a:rPr lang="en-US">
                <a:latin typeface="Calibri" pitchFamily="34" charset="0"/>
              </a:rPr>
            </a:br>
            <a:r>
              <a:rPr lang="en-US">
                <a:latin typeface="Calibri" pitchFamily="34" charset="0"/>
              </a:rPr>
              <a:t>Capitolul I prezinta drumul lui Gavrilescu spre casa, cu tramvaiul.</a:t>
            </a:r>
            <a:br>
              <a:rPr lang="en-US">
                <a:latin typeface="Calibri" pitchFamily="34" charset="0"/>
              </a:rPr>
            </a:br>
            <a:r>
              <a:rPr lang="en-US">
                <a:latin typeface="Calibri" pitchFamily="34" charset="0"/>
              </a:rPr>
              <a:t>Capitolele II, III si IV se petrec in bordeiul tigancilor, unde apar cele trei fete si are loc „visul" profesorului.</a:t>
            </a:r>
            <a:br>
              <a:rPr lang="en-US">
                <a:latin typeface="Calibri" pitchFamily="34" charset="0"/>
              </a:rPr>
            </a:br>
            <a:r>
              <a:rPr lang="en-US">
                <a:latin typeface="Calibri" pitchFamily="34" charset="0"/>
              </a:rPr>
              <a:t>Capitolele V, VI si VII prezinta ratacirea sufletului prin oras si intoarcerea la bordei cu birja-dric.</a:t>
            </a:r>
            <a:br>
              <a:rPr lang="en-US">
                <a:latin typeface="Calibri" pitchFamily="34" charset="0"/>
              </a:rPr>
            </a:br>
            <a:r>
              <a:rPr lang="en-US">
                <a:latin typeface="Calibri" pitchFamily="34" charset="0"/>
              </a:rPr>
              <a:t>Capitolul al VlII-lea cuprinde reintalnirea cu Hildegard si plecarea celor doi spre nunta in Paradis.</a:t>
            </a:r>
            <a:br>
              <a:rPr lang="en-US">
                <a:latin typeface="Calibri" pitchFamily="34" charset="0"/>
              </a:rPr>
            </a:br>
            <a:r>
              <a:rPr lang="en-US" b="1">
                <a:latin typeface="Calibri" pitchFamily="34" charset="0"/>
              </a:rPr>
              <a:t>Fantasticul </a:t>
            </a:r>
            <a:r>
              <a:rPr lang="en-US">
                <a:latin typeface="Calibri" pitchFamily="34" charset="0"/>
              </a:rPr>
              <a:t>este o categorie estetica, in sensul ca infa tiseaza o modificare posibila a frumosului. Etimologic (fr. </a:t>
            </a:r>
            <a:r>
              <a:rPr lang="en-US" i="1" u="sng">
                <a:latin typeface="Calibri" pitchFamily="34" charset="0"/>
              </a:rPr>
              <a:t>fantastique</a:t>
            </a:r>
            <a:r>
              <a:rPr lang="en-US" i="1">
                <a:latin typeface="Calibri" pitchFamily="34" charset="0"/>
              </a:rPr>
              <a:t>, </a:t>
            </a:r>
            <a:r>
              <a:rPr lang="en-US">
                <a:latin typeface="Calibri" pitchFamily="34" charset="0"/>
              </a:rPr>
              <a:t>lat. </a:t>
            </a:r>
            <a:r>
              <a:rPr lang="en-US" i="1">
                <a:latin typeface="Calibri" pitchFamily="34" charset="0"/>
              </a:rPr>
              <a:t>phantasticus, </a:t>
            </a:r>
            <a:r>
              <a:rPr lang="en-US">
                <a:latin typeface="Calibri" pitchFamily="34" charset="0"/>
              </a:rPr>
              <a:t>gr. </a:t>
            </a:r>
            <a:r>
              <a:rPr lang="en-US" i="1">
                <a:latin typeface="Calibri" pitchFamily="34" charset="0"/>
              </a:rPr>
              <a:t>phan-tastikos </a:t>
            </a:r>
            <a:r>
              <a:rPr lang="en-US">
                <a:latin typeface="Calibri" pitchFamily="34" charset="0"/>
              </a:rPr>
              <a:t>- „privitor la imaginatie";</a:t>
            </a:r>
            <a:r>
              <a:rPr lang="en-US" i="1">
                <a:latin typeface="Calibri" pitchFamily="34" charset="0"/>
              </a:rPr>
              <a:t>phantasma </a:t>
            </a:r>
            <a:r>
              <a:rPr lang="en-US">
                <a:latin typeface="Calibri" pitchFamily="34" charset="0"/>
              </a:rPr>
              <a:t>- „plasmuire"), termenul denumeste </a:t>
            </a:r>
            <a:r>
              <a:rPr lang="en-US" b="1">
                <a:latin typeface="Calibri" pitchFamily="34" charset="0"/>
              </a:rPr>
              <a:t>ceea ce este creat de imaginatie, irealul.</a:t>
            </a:r>
            <a:r>
              <a:rPr lang="en-US">
                <a:latin typeface="Calibri" pitchFamily="34" charset="0"/>
              </a:rPr>
              <a:t/>
            </a:r>
            <a:br>
              <a:rPr lang="en-US">
                <a:latin typeface="Calibri" pitchFamily="34" charset="0"/>
              </a:rPr>
            </a:br>
            <a:r>
              <a:rPr lang="en-US">
                <a:latin typeface="Calibri" pitchFamily="34" charset="0"/>
              </a:rPr>
              <a:t>Definit ca „ </a:t>
            </a:r>
            <a:r>
              <a:rPr lang="en-US" i="1">
                <a:latin typeface="Calibri" pitchFamily="34" charset="0"/>
              </a:rPr>
              <a:t>intruziune brusca a misterului in cadrul vietii reale" </a:t>
            </a:r>
            <a:r>
              <a:rPr lang="en-US">
                <a:latin typeface="Calibri" pitchFamily="34" charset="0"/>
              </a:rPr>
              <a:t>(P.G. Castex), fantasticul reprezinta </a:t>
            </a:r>
            <a:r>
              <a:rPr lang="en-US" b="1">
                <a:latin typeface="Calibri" pitchFamily="34" charset="0"/>
              </a:rPr>
              <a:t>o ruptura </a:t>
            </a:r>
            <a:r>
              <a:rPr lang="en-US">
                <a:latin typeface="Calibri" pitchFamily="34" charset="0"/>
              </a:rPr>
              <a:t>in univer sul cunoscut, care nu poate fi explicata prin legile lumii reale.</a:t>
            </a:r>
            <a:br>
              <a:rPr lang="en-US">
                <a:latin typeface="Calibri" pitchFamily="34" charset="0"/>
              </a:rPr>
            </a:br>
            <a:r>
              <a:rPr lang="en-US" b="1" i="1">
                <a:latin typeface="Calibri" pitchFamily="34" charset="0"/>
              </a:rPr>
              <a:t>„La </a:t>
            </a:r>
            <a:r>
              <a:rPr lang="en-US" i="1">
                <a:latin typeface="Calibri" pitchFamily="34" charset="0"/>
              </a:rPr>
              <a:t>tiganci", </a:t>
            </a:r>
            <a:r>
              <a:rPr lang="en-US">
                <a:latin typeface="Calibri" pitchFamily="34" charset="0"/>
              </a:rPr>
              <a:t>de Mircea Eliade, este o </a:t>
            </a:r>
            <a:r>
              <a:rPr lang="en-US" b="1">
                <a:latin typeface="Calibri" pitchFamily="34" charset="0"/>
              </a:rPr>
              <a:t>nuvela </a:t>
            </a:r>
            <a:r>
              <a:rPr lang="en-US">
                <a:latin typeface="Calibri" pitchFamily="34" charset="0"/>
              </a:rPr>
              <a:t>fiind o lu crare narativa in proza, de amploare medie, a carei actiune se complica progresiv; ca si in alte creatii din aceeasi specie, personajul central este puternic reliefat.</a:t>
            </a:r>
            <a:br>
              <a:rPr lang="en-US">
                <a:latin typeface="Calibri" pitchFamily="34" charset="0"/>
              </a:rPr>
            </a:br>
            <a:r>
              <a:rPr lang="en-US">
                <a:latin typeface="Calibri" pitchFamily="34" charset="0"/>
              </a:rPr>
              <a:t>In plus, aceasta creatie prezinta si unele particularitati care o includ in proza </a:t>
            </a:r>
            <a:r>
              <a:rPr lang="en-US" b="1">
                <a:latin typeface="Calibri" pitchFamily="34" charset="0"/>
              </a:rPr>
              <a:t>fantastica, </a:t>
            </a:r>
            <a:r>
              <a:rPr lang="en-US">
                <a:latin typeface="Calibri" pitchFamily="34" charset="0"/>
              </a:rPr>
              <a:t>asa cum rezulta din </a:t>
            </a:r>
            <a:r>
              <a:rPr lang="en-US" b="1">
                <a:latin typeface="Calibri" pitchFamily="34" charset="0"/>
              </a:rPr>
              <a:t>universul operei.</a:t>
            </a:r>
            <a:r>
              <a:rPr lang="en-US">
                <a:latin typeface="Calibri" pitchFamily="34" charset="0"/>
              </a:rPr>
              <a:t/>
            </a:r>
            <a:br>
              <a:rPr lang="en-US">
                <a:latin typeface="Calibri" pitchFamily="34" charset="0"/>
              </a:rPr>
            </a:br>
            <a:endParaRPr lang="en-US">
              <a:latin typeface="Calibri" pitchFamily="34" charset="0"/>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3D4A8"/>
            </a:gs>
            <a:gs pos="25000">
              <a:srgbClr val="21D6E0"/>
            </a:gs>
            <a:gs pos="75000">
              <a:schemeClr val="accent2">
                <a:lumMod val="75000"/>
              </a:schemeClr>
            </a:gs>
            <a:gs pos="100000">
              <a:srgbClr val="005CBF"/>
            </a:gs>
          </a:gsLst>
          <a:lin ang="0" scaled="1"/>
          <a:tileRect/>
        </a:gradFill>
        <a:effectLst/>
      </p:bgPr>
    </p:bg>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r>
              <a:rPr lang="en-US" b="1">
                <a:solidFill>
                  <a:srgbClr val="333333"/>
                </a:solidFill>
                <a:latin typeface="Verdana" pitchFamily="34" charset="0"/>
              </a:rPr>
              <a:t>Decorul </a:t>
            </a:r>
            <a:r>
              <a:rPr lang="en-US">
                <a:solidFill>
                  <a:srgbClr val="333333"/>
                </a:solidFill>
                <a:latin typeface="Verdana" pitchFamily="34" charset="0"/>
              </a:rPr>
              <a:t>(din care profesorul vrea sa scape, inspaimantat de obiectele care-1 alcatuiau) este</a:t>
            </a:r>
            <a:r>
              <a:rPr lang="en-US" b="1">
                <a:solidFill>
                  <a:srgbClr val="333333"/>
                </a:solidFill>
                <a:latin typeface="Verdana" pitchFamily="34" charset="0"/>
              </a:rPr>
              <a:t>fantastic: </a:t>
            </a:r>
            <a:r>
              <a:rPr lang="en-US" i="1">
                <a:solidFill>
                  <a:srgbClr val="333333"/>
                </a:solidFill>
                <a:latin typeface="Verdana" pitchFamily="34" charset="0"/>
              </a:rPr>
              <a:t>„Descoperea la rastimpuri obiecte pe care ii era greu sa le identifice: unele semanau la inceput cu o ladita, dar se dovedeau a fi, pipaite mai bine, dovleci uriasi inveliti in broboade; altele, care pareau la inceput perne sau suluri de divan, deveneau, corect pipaite, mingi, umbrele vechi umplute cu tarate, cosuri de rufe pline de jurnale..."</a:t>
            </a:r>
            <a:r>
              <a:rPr lang="en-US">
                <a:solidFill>
                  <a:srgbClr val="333333"/>
                </a:solidFill>
                <a:latin typeface="Verdana" pitchFamily="34" charset="0"/>
              </a:rPr>
              <a:t/>
            </a:r>
            <a:br>
              <a:rPr lang="en-US">
                <a:solidFill>
                  <a:srgbClr val="333333"/>
                </a:solidFill>
                <a:latin typeface="Verdana" pitchFamily="34" charset="0"/>
              </a:rPr>
            </a:br>
            <a:r>
              <a:rPr lang="en-US">
                <a:solidFill>
                  <a:srgbClr val="333333"/>
                </a:solidFill>
                <a:latin typeface="Verdana" pitchFamily="34" charset="0"/>
              </a:rPr>
              <a:t>Acum se lamuresc si semnificatiile mitologice ale naratiu nii: </a:t>
            </a:r>
            <a:r>
              <a:rPr lang="en-US" i="1">
                <a:solidFill>
                  <a:srgbClr val="333333"/>
                </a:solidFill>
                <a:latin typeface="Verdana" pitchFamily="34" charset="0"/>
              </a:rPr>
              <a:t>„La sfarsitul lecturii, cand simbolistica grava a povestirii se vede mai limpede, constatam ca baba si fetele trag dupa ele grave umbre mitologice. Baba poate fi Cerberul</a:t>
            </a:r>
            <a:r>
              <a:rPr lang="en-US" i="1" baseline="30000">
                <a:solidFill>
                  <a:srgbClr val="333333"/>
                </a:solidFill>
                <a:latin typeface="Verdana" pitchFamily="34" charset="0"/>
              </a:rPr>
              <a:t>2</a:t>
            </a:r>
            <a:r>
              <a:rPr lang="en-US" i="1">
                <a:solidFill>
                  <a:srgbClr val="333333"/>
                </a:solidFill>
                <a:latin typeface="Verdana" pitchFamily="34" charset="0"/>
              </a:rPr>
              <a:t>, vizitiul </a:t>
            </a:r>
            <a:r>
              <a:rPr lang="en-US">
                <a:solidFill>
                  <a:srgbClr val="333333"/>
                </a:solidFill>
                <a:latin typeface="Verdana" pitchFamily="34" charset="0"/>
              </a:rPr>
              <a:t>- </a:t>
            </a:r>
            <a:r>
              <a:rPr lang="en-US" i="1">
                <a:solidFill>
                  <a:srgbClr val="333333"/>
                </a:solidFill>
                <a:latin typeface="Verdana" pitchFamily="34" charset="0"/>
              </a:rPr>
              <a:t>luntrasul Caron?, iar fetele care-si ascund identitatea -Parcele</a:t>
            </a:r>
            <a:r>
              <a:rPr lang="en-US" i="1" baseline="30000">
                <a:solidFill>
                  <a:srgbClr val="333333"/>
                </a:solidFill>
                <a:latin typeface="Verdana" pitchFamily="34" charset="0"/>
              </a:rPr>
              <a:t>4</a:t>
            </a:r>
            <a:r>
              <a:rPr lang="en-US" i="1">
                <a:solidFill>
                  <a:srgbClr val="333333"/>
                </a:solidFill>
                <a:latin typeface="Verdana" pitchFamily="34" charset="0"/>
              </a:rPr>
              <a:t>.</a:t>
            </a:r>
            <a:r>
              <a:rPr lang="en-US">
                <a:solidFill>
                  <a:srgbClr val="333333"/>
                </a:solidFill>
                <a:latin typeface="Verdana" pitchFamily="34" charset="0"/>
              </a:rPr>
              <a:t>(E. Simion).</a:t>
            </a:r>
            <a:r>
              <a:rPr lang="en-US">
                <a:latin typeface="Calibri" pitchFamily="34" charset="0"/>
              </a:rPr>
              <a:t> Personajul principal este realizat in doua registre: pro fan si sacru.</a:t>
            </a:r>
            <a:br>
              <a:rPr lang="en-US">
                <a:latin typeface="Calibri" pitchFamily="34" charset="0"/>
              </a:rPr>
            </a:br>
            <a:r>
              <a:rPr lang="en-US">
                <a:latin typeface="Calibri" pitchFamily="34" charset="0"/>
              </a:rPr>
              <a:t>  In planul profan. Gavrilescu este un barbat de 49 de ani, un om oarecare, sarac sinecunoscut. Pentru a-si castiga exis tenta, este nevoit sa dea meditatii, infruntand uneori, vremea potrivnica.Distrat si uituc, isi lasa partiturile la eleva sa, Otilia Voitinovici si nu-si gaseste banii.In tramvai este logoreic, are tendinta sa se confeseze unor necunoscuti si are trei obsesii: colonelul Lawrance, gradina tigancilor si o amintire din studentie.</a:t>
            </a:r>
            <a:br>
              <a:rPr lang="en-US">
                <a:latin typeface="Calibri" pitchFamily="34" charset="0"/>
              </a:rPr>
            </a:br>
            <a:r>
              <a:rPr lang="en-US">
                <a:latin typeface="Calibri" pitchFamily="34" charset="0"/>
              </a:rPr>
              <a:t>Treptat, aflam ca acest om isi facuse studiile in Germania si ca avusese o mare iubire, pe Hildegard, pe care o „uitase" subit, pentru a se casatori cu Elsa.</a:t>
            </a:r>
            <a:br>
              <a:rPr lang="en-US">
                <a:latin typeface="Calibri" pitchFamily="34" charset="0"/>
              </a:rPr>
            </a:br>
            <a:r>
              <a:rPr lang="en-US">
                <a:latin typeface="Calibri" pitchFamily="34" charset="0"/>
              </a:rPr>
              <a:t>Traseul anost al vietii sale 1-a condus la constiinta unei ratari, asa cum reiese din marturisirea sa „Pentru pacatele mele sunt profesor de pian. Zic pentru pacatele mele, adauga incercand sa zambeasca, pentru ca n-am fost facut pentru asta. Eu am o fire de artist".</a:t>
            </a:r>
            <a:br>
              <a:rPr lang="en-US">
                <a:latin typeface="Calibri" pitchFamily="34" charset="0"/>
              </a:rPr>
            </a:br>
            <a:r>
              <a:rPr lang="en-US">
                <a:latin typeface="Calibri" pitchFamily="34" charset="0"/>
              </a:rPr>
              <a:t>  Reiese ca, in planul sacru. Gavrilescu era un Orfeu, decazut, pentru greselile sale in Adam (stramosul biblic, alungat din Rai). in termenii lui Mircea Eliade, modestul profesor reprezintasacrul camuflat in profan. </a:t>
            </a:r>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bg2"/>
            </a:gs>
            <a:gs pos="30000">
              <a:srgbClr val="66008F"/>
            </a:gs>
            <a:gs pos="64999">
              <a:srgbClr val="BA0066"/>
            </a:gs>
            <a:gs pos="89999">
              <a:srgbClr val="FF0000"/>
            </a:gs>
            <a:gs pos="100000">
              <a:srgbClr val="FF8200"/>
            </a:gs>
          </a:gsLst>
          <a:lin ang="2700000" scaled="1"/>
          <a:tileRect/>
        </a:gra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7294563"/>
          </a:xfrm>
          <a:prstGeom prst="rect">
            <a:avLst/>
          </a:prstGeom>
          <a:noFill/>
          <a:ln w="9525">
            <a:noFill/>
            <a:miter lim="800000"/>
            <a:headEnd/>
            <a:tailEnd/>
          </a:ln>
        </p:spPr>
        <p:txBody>
          <a:bodyPr>
            <a:spAutoFit/>
          </a:bodyPr>
          <a:lstStyle/>
          <a:p>
            <a:r>
              <a:rPr lang="en-US">
                <a:latin typeface="Calibri" pitchFamily="34" charset="0"/>
              </a:rPr>
              <a:t>Si cum, in lumea reala, Gavrilescu traise o </a:t>
            </a:r>
            <a:r>
              <a:rPr lang="en-US" b="1">
                <a:latin typeface="Calibri" pitchFamily="34" charset="0"/>
              </a:rPr>
              <a:t>amnezie </a:t>
            </a:r>
            <a:r>
              <a:rPr lang="en-US">
                <a:latin typeface="Calibri" pitchFamily="34" charset="0"/>
              </a:rPr>
              <a:t>(uitan-du-si iubirea si ignorandu-si firea de artist), el incearca sa-si recupereze statutul.</a:t>
            </a:r>
            <a:br>
              <a:rPr lang="en-US">
                <a:latin typeface="Calibri" pitchFamily="34" charset="0"/>
              </a:rPr>
            </a:br>
            <a:r>
              <a:rPr lang="en-US">
                <a:latin typeface="Calibri" pitchFamily="34" charset="0"/>
              </a:rPr>
              <a:t>Purificat prin drumul pe strada Preoteselor / Vestalelor, Gavrilescu „intra" in spatiul magic al tigancilor, acolo unde timpul s-a oprit </a:t>
            </a:r>
            <a:r>
              <a:rPr lang="en-US" i="1">
                <a:latin typeface="Calibri" pitchFamily="34" charset="0"/>
              </a:rPr>
              <a:t>(„Atunci sa stii ca iar a stat ceasul" </a:t>
            </a:r>
            <a:r>
              <a:rPr lang="en-US">
                <a:latin typeface="Calibri" pitchFamily="34" charset="0"/>
              </a:rPr>
              <a:t>ii spune baba de la usa bordeiului).</a:t>
            </a:r>
            <a:br>
              <a:rPr lang="en-US">
                <a:latin typeface="Calibri" pitchFamily="34" charset="0"/>
              </a:rPr>
            </a:br>
            <a:r>
              <a:rPr lang="en-US">
                <a:latin typeface="Calibri" pitchFamily="34" charset="0"/>
              </a:rPr>
              <a:t>in locul timpului, apare aducerea-aminte si incepe intoar cerea in trecut: </a:t>
            </a:r>
            <a:r>
              <a:rPr lang="en-US" i="1">
                <a:latin typeface="Calibri" pitchFamily="34" charset="0"/>
              </a:rPr>
              <a:t>„se simti dintr-o data fericit, parca ar fi fost din nou tanar si toata lumea ar fi fost a lui si Hildegard ar fi fost de asemenea a lui".</a:t>
            </a:r>
            <a:r>
              <a:rPr lang="en-US">
                <a:latin typeface="Calibri" pitchFamily="34" charset="0"/>
              </a:rPr>
              <a:t/>
            </a:r>
            <a:br>
              <a:rPr lang="en-US">
                <a:latin typeface="Calibri" pitchFamily="34" charset="0"/>
              </a:rPr>
            </a:br>
            <a:r>
              <a:rPr lang="en-US">
                <a:latin typeface="Calibri" pitchFamily="34" charset="0"/>
              </a:rPr>
              <a:t>Invitat sa ghiceasca tiganca (dintre cele trei ursitoare), Gavrilescu rateaza, astfel incat incepe cosmarul: bordeiul (cu obiectele lui) devine agresiv, omul imbatraneste brusc, iar giulgiul tine de ritul funerar.</a:t>
            </a:r>
            <a:br>
              <a:rPr lang="en-US">
                <a:latin typeface="Calibri" pitchFamily="34" charset="0"/>
              </a:rPr>
            </a:br>
            <a:r>
              <a:rPr lang="en-US">
                <a:latin typeface="Calibri" pitchFamily="34" charset="0"/>
              </a:rPr>
              <a:t>Abia </a:t>
            </a:r>
            <a:r>
              <a:rPr lang="en-US" u="sng">
                <a:latin typeface="Calibri" pitchFamily="34" charset="0"/>
              </a:rPr>
              <a:t>dupa</a:t>
            </a:r>
            <a:r>
              <a:rPr lang="en-US">
                <a:latin typeface="Calibri" pitchFamily="34" charset="0"/>
              </a:rPr>
              <a:t> calatoria sufletului in alt timp, profesorul isi recupereaza, alaturi de iubita lui, conditia de </a:t>
            </a:r>
            <a:r>
              <a:rPr lang="en-US" b="1">
                <a:latin typeface="Calibri" pitchFamily="34" charset="0"/>
              </a:rPr>
              <a:t>om paradisiac: </a:t>
            </a:r>
            <a:r>
              <a:rPr lang="en-US">
                <a:latin typeface="Calibri" pitchFamily="34" charset="0"/>
              </a:rPr>
              <a:t>ei redevin </a:t>
            </a:r>
            <a:r>
              <a:rPr lang="en-US" b="1">
                <a:latin typeface="Calibri" pitchFamily="34" charset="0"/>
              </a:rPr>
              <a:t>tineri, </a:t>
            </a:r>
            <a:r>
              <a:rPr lang="en-US">
                <a:latin typeface="Calibri" pitchFamily="34" charset="0"/>
              </a:rPr>
              <a:t>adica vesnici, dar intr-o alta lume.</a:t>
            </a:r>
            <a:br>
              <a:rPr lang="en-US">
                <a:latin typeface="Calibri" pitchFamily="34" charset="0"/>
              </a:rPr>
            </a:br>
            <a:r>
              <a:rPr lang="en-US">
                <a:latin typeface="Calibri" pitchFamily="34" charset="0"/>
              </a:rPr>
              <a:t>VII. </a:t>
            </a:r>
            <a:r>
              <a:rPr lang="en-US" b="1">
                <a:latin typeface="Calibri" pitchFamily="34" charset="0"/>
              </a:rPr>
              <a:t>Notele specifice ale fantasticului eliadesc </a:t>
            </a:r>
            <a:r>
              <a:rPr lang="en-US">
                <a:latin typeface="Calibri" pitchFamily="34" charset="0"/>
              </a:rPr>
              <a:t>se releva in toata complexitatea lor, la o lectura mai atenta. in termenii lui Tzvetan Todorov, in nuvela </a:t>
            </a:r>
            <a:r>
              <a:rPr lang="en-US" i="1">
                <a:latin typeface="Calibri" pitchFamily="34" charset="0"/>
              </a:rPr>
              <a:t>„La tiganci", </a:t>
            </a:r>
            <a:r>
              <a:rPr lang="en-US">
                <a:latin typeface="Calibri" pitchFamily="34" charset="0"/>
              </a:rPr>
              <a:t>miraculosul </a:t>
            </a:r>
            <a:r>
              <a:rPr lang="en-US" b="1">
                <a:latin typeface="Calibri" pitchFamily="34" charset="0"/>
              </a:rPr>
              <a:t>se</a:t>
            </a:r>
            <a:r>
              <a:rPr lang="en-US">
                <a:latin typeface="Calibri" pitchFamily="34" charset="0"/>
              </a:rPr>
              <a:t>imbina cu straniul, alcatuind impreuna </a:t>
            </a:r>
            <a:r>
              <a:rPr lang="en-US" u="sng">
                <a:latin typeface="Calibri" pitchFamily="34" charset="0"/>
              </a:rPr>
              <a:t>fantasticul pur</a:t>
            </a:r>
            <a:r>
              <a:rPr lang="en-US">
                <a:latin typeface="Calibri" pitchFamily="34" charset="0"/>
              </a:rPr>
              <a:t>. Astfel, iesirea din timp, ratacirea in bordeiul tigancilor, intoarcerea pe pamant s.a. tin de supranatural (miraculos); in acelasi timp, dru mul prin labirint, teroarea obiectelor care-1 inconjurau pe Gavri lescu, transformarea acestor obiecte in altele, tin de straniu. Si cum, in lumea reala, Gavrilescu traise o </a:t>
            </a:r>
            <a:r>
              <a:rPr lang="en-US" b="1">
                <a:latin typeface="Calibri" pitchFamily="34" charset="0"/>
              </a:rPr>
              <a:t>amnezie </a:t>
            </a:r>
            <a:r>
              <a:rPr lang="en-US">
                <a:latin typeface="Calibri" pitchFamily="34" charset="0"/>
              </a:rPr>
              <a:t>(uitan-du-si iubirea si ignorandu-si firea de artist), el incearca sa-si recupereze statutul.</a:t>
            </a:r>
            <a:br>
              <a:rPr lang="en-US">
                <a:latin typeface="Calibri" pitchFamily="34" charset="0"/>
              </a:rPr>
            </a:br>
            <a:r>
              <a:rPr lang="en-US">
                <a:latin typeface="Calibri" pitchFamily="34" charset="0"/>
              </a:rPr>
              <a:t>Purificat prin drumul pe strada Preoteselor / Vestalelor, Gavrilescu „intra" in spatiul magic al tigancilor, acolo unde timpul s-a oprit </a:t>
            </a:r>
            <a:r>
              <a:rPr lang="en-US" i="1">
                <a:latin typeface="Calibri" pitchFamily="34" charset="0"/>
              </a:rPr>
              <a:t>{„Atunci sa stii ca iar a stat ceasul" </a:t>
            </a:r>
            <a:r>
              <a:rPr lang="en-US">
                <a:latin typeface="Calibri" pitchFamily="34" charset="0"/>
              </a:rPr>
              <a:t>ii spune baba de la usa bordeiului).</a:t>
            </a:r>
            <a:br>
              <a:rPr lang="en-US">
                <a:latin typeface="Calibri" pitchFamily="34" charset="0"/>
              </a:rPr>
            </a:br>
            <a:r>
              <a:rPr lang="en-US">
                <a:latin typeface="Calibri" pitchFamily="34" charset="0"/>
              </a:rPr>
              <a:t/>
            </a:r>
            <a:br>
              <a:rPr lang="en-US">
                <a:latin typeface="Calibri" pitchFamily="34" charset="0"/>
              </a:rPr>
            </a:br>
            <a:r>
              <a:rPr lang="en-US">
                <a:latin typeface="Calibri" pitchFamily="34" charset="0"/>
              </a:rPr>
              <a:t/>
            </a:r>
            <a:br>
              <a:rPr lang="en-US">
                <a:latin typeface="Calibri" pitchFamily="34" charset="0"/>
              </a:rPr>
            </a:br>
            <a:endParaRPr lang="en-US">
              <a:latin typeface="Calibri" pitchFamily="34" charset="0"/>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5354638"/>
          </a:xfrm>
          <a:prstGeom prst="rect">
            <a:avLst/>
          </a:prstGeom>
          <a:noFill/>
          <a:ln w="9525">
            <a:noFill/>
            <a:miter lim="800000"/>
            <a:headEnd/>
            <a:tailEnd/>
          </a:ln>
        </p:spPr>
        <p:txBody>
          <a:bodyPr>
            <a:spAutoFit/>
          </a:bodyPr>
          <a:lstStyle/>
          <a:p>
            <a:r>
              <a:rPr lang="en-US">
                <a:latin typeface="Calibri" pitchFamily="34" charset="0"/>
              </a:rPr>
              <a:t>Invitat sa ghiceasca tiganca (dintre cele trei ursitoare), Gavrilescu rateaza, astfel incat incepe cosmarul: bordeiul (cu obiectele lui) devine agresiv, omul imbatraneste brusc, iar giulgiul tine de ritul funerar.</a:t>
            </a:r>
            <a:br>
              <a:rPr lang="en-US">
                <a:latin typeface="Calibri" pitchFamily="34" charset="0"/>
              </a:rPr>
            </a:br>
            <a:r>
              <a:rPr lang="en-US">
                <a:latin typeface="Calibri" pitchFamily="34" charset="0"/>
              </a:rPr>
              <a:t>Abia </a:t>
            </a:r>
            <a:r>
              <a:rPr lang="en-US" u="sng">
                <a:latin typeface="Calibri" pitchFamily="34" charset="0"/>
              </a:rPr>
              <a:t>dupa</a:t>
            </a:r>
            <a:r>
              <a:rPr lang="en-US">
                <a:latin typeface="Calibri" pitchFamily="34" charset="0"/>
              </a:rPr>
              <a:t> calatoria sufletului in alt timp, profesorul isi recupereaza, alaturi de iubita lui, conditia de </a:t>
            </a:r>
            <a:r>
              <a:rPr lang="en-US" b="1">
                <a:latin typeface="Calibri" pitchFamily="34" charset="0"/>
              </a:rPr>
              <a:t>om paradisiac: </a:t>
            </a:r>
            <a:r>
              <a:rPr lang="en-US">
                <a:latin typeface="Calibri" pitchFamily="34" charset="0"/>
              </a:rPr>
              <a:t>ei redevin </a:t>
            </a:r>
            <a:r>
              <a:rPr lang="en-US" b="1">
                <a:latin typeface="Calibri" pitchFamily="34" charset="0"/>
              </a:rPr>
              <a:t>tineri, </a:t>
            </a:r>
            <a:r>
              <a:rPr lang="en-US">
                <a:latin typeface="Calibri" pitchFamily="34" charset="0"/>
              </a:rPr>
              <a:t>adica vesnici, dar intr-o alta lume.</a:t>
            </a:r>
            <a:br>
              <a:rPr lang="en-US">
                <a:latin typeface="Calibri" pitchFamily="34" charset="0"/>
              </a:rPr>
            </a:br>
            <a:r>
              <a:rPr lang="en-US">
                <a:latin typeface="Calibri" pitchFamily="34" charset="0"/>
              </a:rPr>
              <a:t>VII. </a:t>
            </a:r>
            <a:r>
              <a:rPr lang="en-US" b="1">
                <a:latin typeface="Calibri" pitchFamily="34" charset="0"/>
              </a:rPr>
              <a:t>Notele specifice ale fantasticului eliadesc </a:t>
            </a:r>
            <a:r>
              <a:rPr lang="en-US">
                <a:latin typeface="Calibri" pitchFamily="34" charset="0"/>
              </a:rPr>
              <a:t>se releva in toata complexitatea lor, la o lectura mai atenta. in termenii lui Tzvetan Todorov, in nuvela </a:t>
            </a:r>
            <a:r>
              <a:rPr lang="en-US" i="1">
                <a:latin typeface="Calibri" pitchFamily="34" charset="0"/>
              </a:rPr>
              <a:t>„La tiganci", </a:t>
            </a:r>
            <a:r>
              <a:rPr lang="en-US">
                <a:latin typeface="Calibri" pitchFamily="34" charset="0"/>
              </a:rPr>
              <a:t>miraculosul </a:t>
            </a:r>
            <a:r>
              <a:rPr lang="en-US" b="1">
                <a:latin typeface="Calibri" pitchFamily="34" charset="0"/>
              </a:rPr>
              <a:t>se</a:t>
            </a:r>
            <a:r>
              <a:rPr lang="en-US">
                <a:latin typeface="Calibri" pitchFamily="34" charset="0"/>
              </a:rPr>
              <a:t>imbina cu straniul, alcatuind impreuna </a:t>
            </a:r>
            <a:r>
              <a:rPr lang="en-US" u="sng">
                <a:latin typeface="Calibri" pitchFamily="34" charset="0"/>
              </a:rPr>
              <a:t>fantasticul pur</a:t>
            </a:r>
            <a:r>
              <a:rPr lang="en-US">
                <a:latin typeface="Calibri" pitchFamily="34" charset="0"/>
              </a:rPr>
              <a:t>. Astfel, iesirea din timp, ratacirea in bordeiul tigancilor, intoarcerea pe pamant s.a. tin de supranatural (miraculos); in acelasi timp, dru mul prin labirint, teroarea obiectelor care-1 inconjurau pe Gavri lescu, transformarea acestor obiecte in altele, tin de straniu.</a:t>
            </a:r>
            <a:br>
              <a:rPr lang="en-US">
                <a:latin typeface="Calibri" pitchFamily="34" charset="0"/>
              </a:rPr>
            </a:br>
            <a:r>
              <a:rPr lang="en-US">
                <a:latin typeface="Calibri" pitchFamily="34" charset="0"/>
              </a:rPr>
              <a:t>O alta nota a fantasticului eliadesc o constituie </a:t>
            </a:r>
            <a:r>
              <a:rPr lang="en-US" u="sng">
                <a:latin typeface="Calibri" pitchFamily="34" charset="0"/>
              </a:rPr>
              <a:t>insertia mi tului</a:t>
            </a:r>
            <a:r>
              <a:rPr lang="en-US">
                <a:latin typeface="Calibri" pitchFamily="34" charset="0"/>
              </a:rPr>
              <a:t> (fie autohton, fie strain); acest apel la mitologie ii con fera fantasticului un </a:t>
            </a:r>
            <a:r>
              <a:rPr lang="en-US" u="sng">
                <a:latin typeface="Calibri" pitchFamily="34" charset="0"/>
              </a:rPr>
              <a:t>caracter erudit.</a:t>
            </a:r>
            <a:r>
              <a:rPr lang="en-US">
                <a:latin typeface="Calibri" pitchFamily="34" charset="0"/>
              </a:rPr>
              <a:t/>
            </a:r>
            <a:br>
              <a:rPr lang="en-US">
                <a:latin typeface="Calibri" pitchFamily="34" charset="0"/>
              </a:rPr>
            </a:br>
            <a:r>
              <a:rPr lang="en-US">
                <a:latin typeface="Calibri" pitchFamily="34" charset="0"/>
              </a:rPr>
              <a:t>De ce este nuvela </a:t>
            </a:r>
            <a:r>
              <a:rPr lang="en-US" i="1">
                <a:latin typeface="Calibri" pitchFamily="34" charset="0"/>
              </a:rPr>
              <a:t>„La tiganci", „o capodopera"?</a:t>
            </a:r>
            <a:r>
              <a:rPr lang="en-US">
                <a:latin typeface="Calibri" pitchFamily="34" charset="0"/>
              </a:rPr>
              <a:t/>
            </a:r>
            <a:br>
              <a:rPr lang="en-US">
                <a:latin typeface="Calibri" pitchFamily="34" charset="0"/>
              </a:rPr>
            </a:br>
            <a:r>
              <a:rPr lang="en-US">
                <a:latin typeface="Calibri" pitchFamily="34" charset="0"/>
              </a:rPr>
              <a:t>Mai intai, pentru ca autorul si-a ales o tema existentiala, cu implicatii dramatice pentru fiecare om: moartea ca eveniment.</a:t>
            </a:r>
            <a:br>
              <a:rPr lang="en-US">
                <a:latin typeface="Calibri" pitchFamily="34" charset="0"/>
              </a:rPr>
            </a:br>
            <a:r>
              <a:rPr lang="en-US">
                <a:latin typeface="Calibri" pitchFamily="34" charset="0"/>
              </a:rPr>
              <a:t>in al doilea rand, pentru ca modestul profesor de pian fu sese un Creator </a:t>
            </a:r>
            <a:r>
              <a:rPr lang="en-US" i="1">
                <a:latin typeface="Calibri" pitchFamily="34" charset="0"/>
              </a:rPr>
              <a:t>(„artist) </a:t>
            </a:r>
            <a:r>
              <a:rPr lang="en-US">
                <a:latin typeface="Calibri" pitchFamily="34" charset="0"/>
              </a:rPr>
              <a:t>care incearca, in bordei, sa ajunga la pian, adica incearca sa-si recupereze conditia si dincolo de moarte. in sfarsit, pentru ca iubirea nefinalizata in viata, se va implini printr-o nunta in eternitate. </a:t>
            </a: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1-nae-ionescu-si-mircea-eliade.jpg"/>
          <p:cNvPicPr>
            <a:picLocks noChangeAspect="1"/>
          </p:cNvPicPr>
          <p:nvPr/>
        </p:nvPicPr>
        <p:blipFill>
          <a:blip r:embed="rId2"/>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2444.jpg"/>
          <p:cNvPicPr>
            <a:picLocks noChangeAspect="1"/>
          </p:cNvPicPr>
          <p:nvPr/>
        </p:nvPicPr>
        <p:blipFill>
          <a:blip r:embed="rId2"/>
          <a:stretch>
            <a:fillRect/>
          </a:stretch>
        </p:blipFill>
        <p:spPr>
          <a:xfrm>
            <a:off x="0" y="0"/>
            <a:ext cx="92964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1495</Words>
  <Application>Microsoft Office PowerPoint</Application>
  <PresentationFormat>On-screen Show (4:3)</PresentationFormat>
  <Paragraphs>13</Paragraphs>
  <Slides>9</Slides>
  <Notes>0</Notes>
  <HiddenSlides>0</HiddenSlides>
  <MMClips>0</MMClips>
  <ScaleCrop>false</ScaleCrop>
  <HeadingPairs>
    <vt:vector size="6" baseType="variant">
      <vt:variant>
        <vt:lpstr>Fonts Used</vt:lpstr>
      </vt:variant>
      <vt:variant>
        <vt:i4>3</vt:i4>
      </vt:variant>
      <vt:variant>
        <vt:lpstr>Design Template</vt:lpstr>
      </vt:variant>
      <vt:variant>
        <vt:i4>12</vt:i4>
      </vt:variant>
      <vt:variant>
        <vt:lpstr>Slide Titles</vt:lpstr>
      </vt:variant>
      <vt:variant>
        <vt:i4>9</vt:i4>
      </vt:variant>
    </vt:vector>
  </HeadingPairs>
  <TitlesOfParts>
    <vt:vector size="24" baseType="lpstr">
      <vt:lpstr>Calibri</vt:lpstr>
      <vt:lpstr>Arial</vt:lpstr>
      <vt:lpstr>Verdana</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 LA TIGANCI                            DE MIRCEA ELIADE</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dumy</dc:creator>
  <cp:lastModifiedBy>MariaLucia</cp:lastModifiedBy>
  <cp:revision>5</cp:revision>
  <dcterms:created xsi:type="dcterms:W3CDTF">2010-06-02T07:27:46Z</dcterms:created>
  <dcterms:modified xsi:type="dcterms:W3CDTF">2010-06-08T18:15:24Z</dcterms:modified>
</cp:coreProperties>
</file>